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75" r:id="rId3"/>
    <p:sldId id="323" r:id="rId4"/>
    <p:sldId id="315" r:id="rId5"/>
    <p:sldId id="276" r:id="rId6"/>
    <p:sldId id="322" r:id="rId7"/>
    <p:sldId id="307" r:id="rId8"/>
    <p:sldId id="321" r:id="rId9"/>
    <p:sldId id="308" r:id="rId10"/>
    <p:sldId id="280" r:id="rId11"/>
    <p:sldId id="281" r:id="rId12"/>
    <p:sldId id="318" r:id="rId13"/>
    <p:sldId id="309" r:id="rId14"/>
    <p:sldId id="314" r:id="rId15"/>
    <p:sldId id="303" r:id="rId1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EBA45-FD21-77FA-0BCB-9AF295BF0637}" v="24" dt="2025-05-16T09:44:22.161"/>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074" autoAdjust="0"/>
    <p:restoredTop sz="94660"/>
  </p:normalViewPr>
  <p:slideViewPr>
    <p:cSldViewPr snapToGrid="0">
      <p:cViewPr varScale="1">
        <p:scale>
          <a:sx n="57" d="100"/>
          <a:sy n="57" d="100"/>
        </p:scale>
        <p:origin x="96" y="118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presProps" Target="presProps.xml" Id="rId18" /><Relationship Type="http://schemas.openxmlformats.org/officeDocument/2006/relationships/slide" Target="slides/slide2.xml" Id="rId3" /><Relationship Type="http://schemas.openxmlformats.org/officeDocument/2006/relationships/tableStyles" Target="tableStyle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handoutMaster" Target="handoutMasters/handout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theme" Target="theme/theme1.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microsoft.com/office/2015/10/relationships/revisionInfo" Target="revisionInfo.xml" Id="rId23" /><Relationship Type="http://schemas.openxmlformats.org/officeDocument/2006/relationships/slide" Target="slides/slide9.xml" Id="rId10" /><Relationship Type="http://schemas.openxmlformats.org/officeDocument/2006/relationships/viewProps" Target="view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98DCE27-E70B-4C8B-9A58-0627743AB527}" type="datetimeFigureOut">
              <a:rPr lang="en-GB" smtClean="0"/>
              <a:t>16/05/2025</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795D8F1-45A2-4A8F-978F-BCC8377AF024}" type="slidenum">
              <a:rPr lang="en-GB" smtClean="0"/>
              <a:t>‹#›</a:t>
            </a:fld>
            <a:endParaRPr lang="en-GB"/>
          </a:p>
        </p:txBody>
      </p:sp>
    </p:spTree>
    <p:extLst>
      <p:ext uri="{BB962C8B-B14F-4D97-AF65-F5344CB8AC3E}">
        <p14:creationId xmlns:p14="http://schemas.microsoft.com/office/powerpoint/2010/main" val="10572104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EE3361-0353-41FD-B649-797B5643ABC7}"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217810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EE3361-0353-41FD-B649-797B5643ABC7}"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423466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EE3361-0353-41FD-B649-797B5643ABC7}"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24615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EE3361-0353-41FD-B649-797B5643ABC7}"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418950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EE3361-0353-41FD-B649-797B5643ABC7}"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180495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EE3361-0353-41FD-B649-797B5643ABC7}"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283870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EE3361-0353-41FD-B649-797B5643ABC7}" type="datetimeFigureOut">
              <a:rPr lang="en-GB" smtClean="0"/>
              <a:t>16/05/2025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221539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EE3361-0353-41FD-B649-797B5643ABC7}" type="datetimeFigureOut">
              <a:rPr lang="en-GB" smtClean="0"/>
              <a:t>16/05/2025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14579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E3361-0353-41FD-B649-797B5643ABC7}" type="datetimeFigureOut">
              <a:rPr lang="en-GB" smtClean="0"/>
              <a:t>16/05/2025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418134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E3361-0353-41FD-B649-797B5643ABC7}"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131489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E3361-0353-41FD-B649-797B5643ABC7}"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95B70-1914-4A8F-BC94-20DDE0E1510B}" type="slidenum">
              <a:rPr lang="en-GB" smtClean="0"/>
              <a:t>‹#›</a:t>
            </a:fld>
            <a:endParaRPr lang="en-GB"/>
          </a:p>
        </p:txBody>
      </p:sp>
    </p:spTree>
    <p:extLst>
      <p:ext uri="{BB962C8B-B14F-4D97-AF65-F5344CB8AC3E}">
        <p14:creationId xmlns:p14="http://schemas.microsoft.com/office/powerpoint/2010/main" val="104394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E3361-0353-41FD-B649-797B5643ABC7}" type="datetimeFigureOut">
              <a:rPr lang="en-GB" smtClean="0"/>
              <a:t>16/05/2025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95B70-1914-4A8F-BC94-20DDE0E1510B}" type="slidenum">
              <a:rPr lang="en-GB" smtClean="0"/>
              <a:t>‹#›</a:t>
            </a:fld>
            <a:endParaRPr lang="en-GB"/>
          </a:p>
        </p:txBody>
      </p:sp>
    </p:spTree>
    <p:extLst>
      <p:ext uri="{BB962C8B-B14F-4D97-AF65-F5344CB8AC3E}">
        <p14:creationId xmlns:p14="http://schemas.microsoft.com/office/powerpoint/2010/main" val="211429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hyperlink" Target="https://forms.office.com/e/aKHHjBPCHf" TargetMode="Externa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6.jp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www.google.co.uk/url?sa=i&amp;rct=j&amp;q=&amp;esrc=s&amp;source=images&amp;cd=&amp;cad=rja&amp;uact=8&amp;ved=0ahUKEwiZmLXW1bnRAhWH7BQKHVw_BBIQjRwIBw&amp;url=https://www.pinterest.com/explore/life-decision-quotes/&amp;psig=AFQjCNFhlpp2BwRgYdgRsR01dgvcb2Yz8g&amp;ust=1484209499422091" TargetMode="External"/><Relationship Id="rId5" Type="http://schemas.openxmlformats.org/officeDocument/2006/relationships/hyperlink" Target="mailto:options@steds.org.uk"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hyperlink" Target="mailto:Options@steds.org.uk"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tmp"/><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hyperlink" Target="https://www.steds.org.uk/documents/dfe-guide-to-ebacc/" TargetMode="Externa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https://www.steds.org.uk/curriculum/ks4-options/" TargetMode="Externa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a:spLocks noGrp="1"/>
          </p:cNvSpPr>
          <p:nvPr>
            <p:ph type="ctrTitle"/>
          </p:nvPr>
        </p:nvSpPr>
        <p:spPr>
          <a:xfrm>
            <a:off x="1522140" y="328987"/>
            <a:ext cx="9144000" cy="2387600"/>
          </a:xfrm>
        </p:spPr>
        <p:txBody>
          <a:bodyPr>
            <a:normAutofit/>
          </a:bodyPr>
          <a:lstStyle/>
          <a:p>
            <a:r>
              <a:rPr lang="en-GB" sz="7200" b="1" dirty="0">
                <a:latin typeface="Century Gothic"/>
              </a:rPr>
              <a:t>Year 9 Options</a:t>
            </a:r>
            <a:br>
              <a:rPr lang="en-GB" sz="7200" b="1" dirty="0">
                <a:latin typeface="Century Gothic" panose="020B0502020202020204" pitchFamily="34" charset="0"/>
              </a:rPr>
            </a:br>
            <a:r>
              <a:rPr lang="en-GB" sz="7200" b="1" dirty="0">
                <a:latin typeface="Century Gothic"/>
              </a:rPr>
              <a:t>2025-2027</a:t>
            </a:r>
            <a:endParaRPr lang="en-GB" sz="7200" dirty="0">
              <a:latin typeface="Century Gothic" panose="020B0502020202020204" pitchFamily="34" charset="0"/>
            </a:endParaRPr>
          </a:p>
        </p:txBody>
      </p:sp>
      <p:sp>
        <p:nvSpPr>
          <p:cNvPr id="8" name="Subtitle 2"/>
          <p:cNvSpPr>
            <a:spLocks noGrp="1"/>
          </p:cNvSpPr>
          <p:nvPr>
            <p:ph type="subTitle" idx="1"/>
          </p:nvPr>
        </p:nvSpPr>
        <p:spPr>
          <a:xfrm>
            <a:off x="1522140" y="3074142"/>
            <a:ext cx="9144000" cy="2554660"/>
          </a:xfrm>
        </p:spPr>
        <p:txBody>
          <a:bodyPr>
            <a:normAutofit fontScale="40000" lnSpcReduction="20000"/>
          </a:bodyPr>
          <a:lstStyle/>
          <a:p>
            <a:r>
              <a:rPr lang="en-GB" sz="9300" dirty="0">
                <a:solidFill>
                  <a:schemeClr val="accent2"/>
                </a:solidFill>
                <a:latin typeface="Century Gothic" panose="020B0502020202020204" pitchFamily="34" charset="0"/>
              </a:rPr>
              <a:t>Life in all its fullness</a:t>
            </a:r>
          </a:p>
          <a:p>
            <a:endParaRPr lang="en-GB" sz="9300" dirty="0">
              <a:latin typeface="Century Gothic" panose="020B0502020202020204" pitchFamily="34" charset="0"/>
            </a:endParaRPr>
          </a:p>
          <a:p>
            <a:r>
              <a:rPr lang="en-GB" sz="9300" i="1" dirty="0">
                <a:solidFill>
                  <a:srgbClr val="002060"/>
                </a:solidFill>
                <a:latin typeface="Century Gothic" panose="020B0502020202020204" pitchFamily="34" charset="0"/>
              </a:rPr>
              <a:t>Guidance for the successful selection </a:t>
            </a:r>
            <a:endParaRPr lang="en-GB" sz="9300" dirty="0">
              <a:solidFill>
                <a:srgbClr val="002060"/>
              </a:solidFill>
              <a:latin typeface="Century Gothic" panose="020B0502020202020204" pitchFamily="34" charset="0"/>
            </a:endParaRPr>
          </a:p>
          <a:p>
            <a:r>
              <a:rPr lang="en-GB" sz="9300" i="1" dirty="0">
                <a:solidFill>
                  <a:srgbClr val="002060"/>
                </a:solidFill>
                <a:latin typeface="Century Gothic" panose="020B0502020202020204" pitchFamily="34" charset="0"/>
              </a:rPr>
              <a:t>of GCSE courses</a:t>
            </a:r>
            <a:endParaRPr lang="en-GB" sz="9300" dirty="0">
              <a:solidFill>
                <a:srgbClr val="002060"/>
              </a:solidFill>
              <a:latin typeface="Century Gothic" panose="020B0502020202020204" pitchFamily="34" charset="0"/>
            </a:endParaRPr>
          </a:p>
          <a:p>
            <a:r>
              <a:rPr lang="en-GB" sz="4300" i="1" dirty="0">
                <a:latin typeface="Century Gothic" panose="020B0502020202020204" pitchFamily="34" charset="0"/>
              </a:rPr>
              <a:t> </a:t>
            </a:r>
            <a:endParaRPr lang="en-GB" sz="4300" dirty="0">
              <a:latin typeface="Century Gothic" panose="020B0502020202020204" pitchFamily="34" charset="0"/>
            </a:endParaRPr>
          </a:p>
          <a:p>
            <a:endParaRPr lang="en-GB" dirty="0"/>
          </a:p>
        </p:txBody>
      </p:sp>
      <p:sp>
        <p:nvSpPr>
          <p:cNvPr id="2" name="AutoShape 2" descr="GCSEs: How do the new 9-1 grades work? - B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Recorded Sound">
            <a:hlinkClick r:id="" action="ppaction://media"/>
            <a:extLst>
              <a:ext uri="{FF2B5EF4-FFF2-40B4-BE49-F238E27FC236}">
                <a16:creationId xmlns:a16="http://schemas.microsoft.com/office/drawing/2014/main" id="{1D4973B6-AD14-4536-A0A3-0233623397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2382" y="5796038"/>
            <a:ext cx="609600" cy="609600"/>
          </a:xfrm>
          <a:prstGeom prst="rect">
            <a:avLst/>
          </a:prstGeom>
        </p:spPr>
      </p:pic>
    </p:spTree>
    <p:extLst>
      <p:ext uri="{BB962C8B-B14F-4D97-AF65-F5344CB8AC3E}">
        <p14:creationId xmlns:p14="http://schemas.microsoft.com/office/powerpoint/2010/main" val="18255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835" y="17842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itle 1"/>
          <p:cNvSpPr txBox="1">
            <a:spLocks/>
          </p:cNvSpPr>
          <p:nvPr/>
        </p:nvSpPr>
        <p:spPr>
          <a:xfrm>
            <a:off x="666348" y="171708"/>
            <a:ext cx="10515600" cy="1156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latin typeface="Century Gothic" panose="020B0502020202020204" pitchFamily="34" charset="0"/>
              </a:rPr>
              <a:t>A Level Entry Requirements</a:t>
            </a:r>
          </a:p>
        </p:txBody>
      </p:sp>
      <p:graphicFrame>
        <p:nvGraphicFramePr>
          <p:cNvPr id="8" name="Table 7"/>
          <p:cNvGraphicFramePr>
            <a:graphicFrameLocks noGrp="1"/>
          </p:cNvGraphicFramePr>
          <p:nvPr>
            <p:extLst>
              <p:ext uri="{D42A27DB-BD31-4B8C-83A1-F6EECF244321}">
                <p14:modId xmlns:p14="http://schemas.microsoft.com/office/powerpoint/2010/main" val="565734281"/>
              </p:ext>
            </p:extLst>
          </p:nvPr>
        </p:nvGraphicFramePr>
        <p:xfrm>
          <a:off x="554835" y="1239130"/>
          <a:ext cx="10627113" cy="5165793"/>
        </p:xfrm>
        <a:graphic>
          <a:graphicData uri="http://schemas.openxmlformats.org/drawingml/2006/table">
            <a:tbl>
              <a:tblPr firstRow="1" firstCol="1" bandRow="1">
                <a:tableStyleId>{5C22544A-7EE6-4342-B048-85BDC9FD1C3A}</a:tableStyleId>
              </a:tblPr>
              <a:tblGrid>
                <a:gridCol w="3335707">
                  <a:extLst>
                    <a:ext uri="{9D8B030D-6E8A-4147-A177-3AD203B41FA5}">
                      <a16:colId xmlns:a16="http://schemas.microsoft.com/office/drawing/2014/main" val="20000"/>
                    </a:ext>
                  </a:extLst>
                </a:gridCol>
                <a:gridCol w="7291406">
                  <a:extLst>
                    <a:ext uri="{9D8B030D-6E8A-4147-A177-3AD203B41FA5}">
                      <a16:colId xmlns:a16="http://schemas.microsoft.com/office/drawing/2014/main" val="20001"/>
                    </a:ext>
                  </a:extLst>
                </a:gridCol>
              </a:tblGrid>
              <a:tr h="245128">
                <a:tc>
                  <a:txBody>
                    <a:bodyPr/>
                    <a:lstStyle/>
                    <a:p>
                      <a:pPr>
                        <a:lnSpc>
                          <a:spcPct val="107000"/>
                        </a:lnSpc>
                        <a:spcAft>
                          <a:spcPts val="0"/>
                        </a:spcAft>
                      </a:pPr>
                      <a:r>
                        <a:rPr lang="en-GB" sz="1800" dirty="0">
                          <a:effectLst/>
                        </a:rPr>
                        <a:t>A-Level Subject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Minimum GCSE Entry Requirements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01632">
                <a:tc>
                  <a:txBody>
                    <a:bodyPr/>
                    <a:lstStyle/>
                    <a:p>
                      <a:pPr>
                        <a:lnSpc>
                          <a:spcPct val="107000"/>
                        </a:lnSpc>
                        <a:spcAft>
                          <a:spcPts val="0"/>
                        </a:spcAft>
                      </a:pPr>
                      <a:r>
                        <a:rPr lang="en-GB" sz="1800" dirty="0">
                          <a:effectLst/>
                        </a:rPr>
                        <a:t>Accounting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6 in Mathematics. A GCSE in Business would be helpful and if studied should be at least a Grade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5128">
                <a:tc>
                  <a:txBody>
                    <a:bodyPr/>
                    <a:lstStyle/>
                    <a:p>
                      <a:pPr>
                        <a:lnSpc>
                          <a:spcPct val="107000"/>
                        </a:lnSpc>
                        <a:spcAft>
                          <a:spcPts val="0"/>
                        </a:spcAft>
                      </a:pPr>
                      <a:r>
                        <a:rPr lang="en-GB" sz="1800" dirty="0">
                          <a:effectLst/>
                        </a:rPr>
                        <a:t>Architecture and 3D design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5 in a technology-based subject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5128">
                <a:tc>
                  <a:txBody>
                    <a:bodyPr/>
                    <a:lstStyle/>
                    <a:p>
                      <a:pPr>
                        <a:lnSpc>
                          <a:spcPct val="107000"/>
                        </a:lnSpc>
                        <a:spcAft>
                          <a:spcPts val="0"/>
                        </a:spcAft>
                      </a:pPr>
                      <a:r>
                        <a:rPr lang="en-GB" sz="1800" dirty="0">
                          <a:effectLst/>
                        </a:rPr>
                        <a:t>Art (Fine Art)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6 in Art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58136">
                <a:tc>
                  <a:txBody>
                    <a:bodyPr/>
                    <a:lstStyle/>
                    <a:p>
                      <a:pPr>
                        <a:lnSpc>
                          <a:spcPct val="107000"/>
                        </a:lnSpc>
                        <a:spcAft>
                          <a:spcPts val="0"/>
                        </a:spcAft>
                      </a:pPr>
                      <a:r>
                        <a:rPr lang="en-GB" sz="1800" dirty="0">
                          <a:effectLst/>
                        </a:rPr>
                        <a:t>Biology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6 in both Core and Additional Science or Grade 6 in Biology as well as Grade 5 in Mathematics</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1632">
                <a:tc>
                  <a:txBody>
                    <a:bodyPr/>
                    <a:lstStyle/>
                    <a:p>
                      <a:pPr>
                        <a:lnSpc>
                          <a:spcPct val="107000"/>
                        </a:lnSpc>
                        <a:spcAft>
                          <a:spcPts val="0"/>
                        </a:spcAft>
                      </a:pPr>
                      <a:r>
                        <a:rPr lang="en-GB" sz="1800" dirty="0">
                          <a:effectLst/>
                        </a:rPr>
                        <a:t>Business Studies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If GCSE Business has been studied it should be a Grade 6, otherwise Grade 6 in Mathematics and English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58136">
                <a:tc>
                  <a:txBody>
                    <a:bodyPr/>
                    <a:lstStyle/>
                    <a:p>
                      <a:pPr>
                        <a:lnSpc>
                          <a:spcPct val="107000"/>
                        </a:lnSpc>
                        <a:spcAft>
                          <a:spcPts val="0"/>
                        </a:spcAft>
                      </a:pPr>
                      <a:r>
                        <a:rPr lang="en-GB" sz="1800" dirty="0">
                          <a:effectLst/>
                        </a:rPr>
                        <a:t>Chemistry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7 in both Core and Additional Science or Grade 7 in Chemistry, as well as Grade 6 in Mathematics</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01632">
                <a:tc>
                  <a:txBody>
                    <a:bodyPr/>
                    <a:lstStyle/>
                    <a:p>
                      <a:pPr>
                        <a:lnSpc>
                          <a:spcPct val="107000"/>
                        </a:lnSpc>
                        <a:spcAft>
                          <a:spcPts val="0"/>
                        </a:spcAft>
                      </a:pPr>
                      <a:r>
                        <a:rPr lang="en-GB" sz="1800" dirty="0">
                          <a:effectLst/>
                        </a:rPr>
                        <a:t>Drama and Theatre Studies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6 in both English Language and Literature</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758136">
                <a:tc>
                  <a:txBody>
                    <a:bodyPr/>
                    <a:lstStyle/>
                    <a:p>
                      <a:pPr>
                        <a:lnSpc>
                          <a:spcPct val="107000"/>
                        </a:lnSpc>
                        <a:spcAft>
                          <a:spcPts val="0"/>
                        </a:spcAft>
                      </a:pPr>
                      <a:r>
                        <a:rPr lang="en-GB" sz="1800" dirty="0">
                          <a:effectLst/>
                        </a:rPr>
                        <a:t>Economics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If GCSE Business Studies has been studied it should be a Grade 6, as well as Grade 6 in Mathematics</a:t>
                      </a:r>
                    </a:p>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77374" y="6217276"/>
            <a:ext cx="609600" cy="609600"/>
          </a:xfrm>
          <a:prstGeom prst="rect">
            <a:avLst/>
          </a:prstGeom>
        </p:spPr>
      </p:pic>
    </p:spTree>
    <p:extLst>
      <p:ext uri="{BB962C8B-B14F-4D97-AF65-F5344CB8AC3E}">
        <p14:creationId xmlns:p14="http://schemas.microsoft.com/office/powerpoint/2010/main" val="1444243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itle 1"/>
          <p:cNvSpPr txBox="1">
            <a:spLocks/>
          </p:cNvSpPr>
          <p:nvPr/>
        </p:nvSpPr>
        <p:spPr>
          <a:xfrm>
            <a:off x="666348"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latin typeface="+mn-lt"/>
              </a:rPr>
              <a:t>A Level Entry Requirements</a:t>
            </a:r>
          </a:p>
        </p:txBody>
      </p:sp>
      <p:graphicFrame>
        <p:nvGraphicFramePr>
          <p:cNvPr id="8" name="Table 7"/>
          <p:cNvGraphicFramePr>
            <a:graphicFrameLocks noGrp="1"/>
          </p:cNvGraphicFramePr>
          <p:nvPr>
            <p:extLst>
              <p:ext uri="{D42A27DB-BD31-4B8C-83A1-F6EECF244321}">
                <p14:modId xmlns:p14="http://schemas.microsoft.com/office/powerpoint/2010/main" val="3308577370"/>
              </p:ext>
            </p:extLst>
          </p:nvPr>
        </p:nvGraphicFramePr>
        <p:xfrm>
          <a:off x="554773" y="1438513"/>
          <a:ext cx="11082454" cy="4504916"/>
        </p:xfrm>
        <a:graphic>
          <a:graphicData uri="http://schemas.openxmlformats.org/drawingml/2006/table">
            <a:tbl>
              <a:tblPr firstRow="1" firstCol="1" bandRow="1">
                <a:tableStyleId>{5C22544A-7EE6-4342-B048-85BDC9FD1C3A}</a:tableStyleId>
              </a:tblPr>
              <a:tblGrid>
                <a:gridCol w="3478632">
                  <a:extLst>
                    <a:ext uri="{9D8B030D-6E8A-4147-A177-3AD203B41FA5}">
                      <a16:colId xmlns:a16="http://schemas.microsoft.com/office/drawing/2014/main" val="20000"/>
                    </a:ext>
                  </a:extLst>
                </a:gridCol>
                <a:gridCol w="7603822">
                  <a:extLst>
                    <a:ext uri="{9D8B030D-6E8A-4147-A177-3AD203B41FA5}">
                      <a16:colId xmlns:a16="http://schemas.microsoft.com/office/drawing/2014/main" val="20001"/>
                    </a:ext>
                  </a:extLst>
                </a:gridCol>
              </a:tblGrid>
              <a:tr h="328091">
                <a:tc>
                  <a:txBody>
                    <a:bodyPr/>
                    <a:lstStyle/>
                    <a:p>
                      <a:pPr>
                        <a:lnSpc>
                          <a:spcPct val="107000"/>
                        </a:lnSpc>
                        <a:spcAft>
                          <a:spcPts val="0"/>
                        </a:spcAft>
                      </a:pPr>
                      <a:r>
                        <a:rPr lang="en-GB" sz="1800" dirty="0">
                          <a:effectLst/>
                        </a:rPr>
                        <a:t>A-Level Subject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Minimum GCSE Entry Requirements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23300">
                <a:tc>
                  <a:txBody>
                    <a:bodyPr/>
                    <a:lstStyle/>
                    <a:p>
                      <a:pPr>
                        <a:lnSpc>
                          <a:spcPct val="107000"/>
                        </a:lnSpc>
                        <a:spcAft>
                          <a:spcPts val="0"/>
                        </a:spcAft>
                      </a:pPr>
                      <a:r>
                        <a:rPr lang="en-GB" sz="1800">
                          <a:effectLst/>
                        </a:rPr>
                        <a:t>English Language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effectLst/>
                        </a:rPr>
                        <a:t>Grade 6 in English Language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23300">
                <a:tc>
                  <a:txBody>
                    <a:bodyPr/>
                    <a:lstStyle/>
                    <a:p>
                      <a:pPr>
                        <a:lnSpc>
                          <a:spcPct val="107000"/>
                        </a:lnSpc>
                        <a:spcAft>
                          <a:spcPts val="0"/>
                        </a:spcAft>
                      </a:pPr>
                      <a:r>
                        <a:rPr lang="en-GB" sz="1800">
                          <a:effectLst/>
                        </a:rPr>
                        <a:t>English Literature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7 in English Literature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23300">
                <a:tc>
                  <a:txBody>
                    <a:bodyPr/>
                    <a:lstStyle/>
                    <a:p>
                      <a:pPr>
                        <a:lnSpc>
                          <a:spcPct val="107000"/>
                        </a:lnSpc>
                        <a:spcAft>
                          <a:spcPts val="0"/>
                        </a:spcAft>
                      </a:pPr>
                      <a:r>
                        <a:rPr lang="en-GB" sz="1800" dirty="0">
                          <a:effectLst/>
                        </a:rPr>
                        <a:t>Further Mathematics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Grade 8 in Mathematics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23300">
                <a:tc>
                  <a:txBody>
                    <a:bodyPr/>
                    <a:lstStyle/>
                    <a:p>
                      <a:pPr>
                        <a:lnSpc>
                          <a:spcPct val="107000"/>
                        </a:lnSpc>
                        <a:spcAft>
                          <a:spcPts val="0"/>
                        </a:spcAft>
                      </a:pPr>
                      <a:r>
                        <a:rPr lang="en-GB" sz="1800">
                          <a:effectLst/>
                        </a:rPr>
                        <a:t>Geography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Grade 6 in Geography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23300">
                <a:tc>
                  <a:txBody>
                    <a:bodyPr/>
                    <a:lstStyle/>
                    <a:p>
                      <a:pPr>
                        <a:lnSpc>
                          <a:spcPct val="107000"/>
                        </a:lnSpc>
                        <a:spcAft>
                          <a:spcPts val="0"/>
                        </a:spcAft>
                      </a:pPr>
                      <a:r>
                        <a:rPr lang="en-GB" sz="1800" dirty="0">
                          <a:effectLst/>
                        </a:rPr>
                        <a:t>Government and Politics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6 in English Language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23300">
                <a:tc>
                  <a:txBody>
                    <a:bodyPr/>
                    <a:lstStyle/>
                    <a:p>
                      <a:pPr>
                        <a:lnSpc>
                          <a:spcPct val="107000"/>
                        </a:lnSpc>
                        <a:spcAft>
                          <a:spcPts val="0"/>
                        </a:spcAft>
                      </a:pPr>
                      <a:r>
                        <a:rPr lang="en-GB" sz="1800">
                          <a:effectLst/>
                        </a:rPr>
                        <a:t>History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Grade 6 in History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23300">
                <a:tc>
                  <a:txBody>
                    <a:bodyPr/>
                    <a:lstStyle/>
                    <a:p>
                      <a:pPr>
                        <a:lnSpc>
                          <a:spcPct val="107000"/>
                        </a:lnSpc>
                        <a:spcAft>
                          <a:spcPts val="0"/>
                        </a:spcAft>
                      </a:pPr>
                      <a:r>
                        <a:rPr lang="en-GB" sz="1800">
                          <a:effectLst/>
                        </a:rPr>
                        <a:t>Mathematics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Grade 7 in Mathematics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23300">
                <a:tc>
                  <a:txBody>
                    <a:bodyPr/>
                    <a:lstStyle/>
                    <a:p>
                      <a:pPr>
                        <a:lnSpc>
                          <a:spcPct val="107000"/>
                        </a:lnSpc>
                        <a:spcAft>
                          <a:spcPts val="0"/>
                        </a:spcAft>
                      </a:pPr>
                      <a:r>
                        <a:rPr lang="en-GB" sz="1800">
                          <a:effectLst/>
                        </a:rPr>
                        <a:t>Modern Foreign Languages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Grade 6 in the relevant language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23300">
                <a:tc>
                  <a:txBody>
                    <a:bodyPr/>
                    <a:lstStyle/>
                    <a:p>
                      <a:pPr>
                        <a:lnSpc>
                          <a:spcPct val="107000"/>
                        </a:lnSpc>
                        <a:spcAft>
                          <a:spcPts val="0"/>
                        </a:spcAft>
                      </a:pPr>
                      <a:r>
                        <a:rPr lang="en-GB" sz="1800">
                          <a:effectLst/>
                        </a:rPr>
                        <a:t>Music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Grade 6 in Music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620525">
                <a:tc>
                  <a:txBody>
                    <a:bodyPr/>
                    <a:lstStyle/>
                    <a:p>
                      <a:pPr>
                        <a:lnSpc>
                          <a:spcPct val="107000"/>
                        </a:lnSpc>
                        <a:spcAft>
                          <a:spcPts val="0"/>
                        </a:spcAft>
                      </a:pPr>
                      <a:r>
                        <a:rPr lang="en-GB" sz="1800">
                          <a:effectLst/>
                        </a:rPr>
                        <a:t>Physics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7 in both Core and Additional Science or Grade 7 in Physics, as well as Grade 7 in Mathematics</a:t>
                      </a:r>
                    </a:p>
                  </a:txBody>
                  <a:tcPr marL="68580" marR="68580" marT="0" marB="0"/>
                </a:tc>
                <a:extLst>
                  <a:ext uri="{0D108BD9-81ED-4DB2-BD59-A6C34878D82A}">
                    <a16:rowId xmlns:a16="http://schemas.microsoft.com/office/drawing/2014/main" val="10010"/>
                  </a:ext>
                </a:extLst>
              </a:tr>
              <a:tr h="323300">
                <a:tc>
                  <a:txBody>
                    <a:bodyPr/>
                    <a:lstStyle/>
                    <a:p>
                      <a:pPr>
                        <a:lnSpc>
                          <a:spcPct val="107000"/>
                        </a:lnSpc>
                        <a:spcAft>
                          <a:spcPts val="0"/>
                        </a:spcAft>
                      </a:pPr>
                      <a:r>
                        <a:rPr lang="en-GB" sz="1800">
                          <a:effectLst/>
                        </a:rPr>
                        <a:t>Psychology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Grade 6 in English Language and Grade 5 in Mathematics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23300">
                <a:tc>
                  <a:txBody>
                    <a:bodyPr/>
                    <a:lstStyle/>
                    <a:p>
                      <a:pPr>
                        <a:lnSpc>
                          <a:spcPct val="107000"/>
                        </a:lnSpc>
                        <a:spcAft>
                          <a:spcPts val="0"/>
                        </a:spcAft>
                      </a:pPr>
                      <a:r>
                        <a:rPr lang="en-GB" sz="1800" dirty="0">
                          <a:effectLst/>
                        </a:rPr>
                        <a:t>Sociology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Grade 6 in English Language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6058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latin typeface="+mn-lt"/>
              </a:rPr>
              <a:t>Unifrog</a:t>
            </a:r>
            <a:endParaRPr lang="en-GB" dirty="0">
              <a:latin typeface="+mn-lt"/>
            </a:endParaRPr>
          </a:p>
        </p:txBody>
      </p:sp>
      <p:sp>
        <p:nvSpPr>
          <p:cNvPr id="8" name="Content Placeholder 4"/>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3" name="Content Placeholder 2"/>
          <p:cNvSpPr>
            <a:spLocks noGrp="1"/>
          </p:cNvSpPr>
          <p:nvPr>
            <p:ph idx="1"/>
          </p:nvPr>
        </p:nvSpPr>
        <p:spPr>
          <a:xfrm>
            <a:off x="838200" y="1825625"/>
            <a:ext cx="6599663" cy="4351338"/>
          </a:xfrm>
        </p:spPr>
        <p:txBody>
          <a:bodyPr/>
          <a:lstStyle/>
          <a:p>
            <a:pPr marL="0"/>
            <a:r>
              <a:rPr lang="en-US" sz="2400" dirty="0">
                <a:latin typeface="Century Gothic" panose="020B0502020202020204" pitchFamily="34" charset="0"/>
              </a:rPr>
              <a:t>U</a:t>
            </a:r>
            <a:r>
              <a:rPr lang="en-GB" sz="2400" dirty="0">
                <a:latin typeface="Century Gothic" panose="020B0502020202020204" pitchFamily="34" charset="0"/>
              </a:rPr>
              <a:t>nifrog is a one-stop shop where students can easily explore their interests, then find and successfully apply for their next best step after school.</a:t>
            </a:r>
          </a:p>
          <a:p>
            <a:pPr marL="0"/>
            <a:endParaRPr lang="en-US" sz="2400" dirty="0">
              <a:latin typeface="Century Gothic" panose="020B0502020202020204" pitchFamily="34" charset="0"/>
            </a:endParaRPr>
          </a:p>
          <a:p>
            <a:pPr marL="0"/>
            <a:r>
              <a:rPr lang="en-US" sz="2400" dirty="0">
                <a:latin typeface="Century Gothic" panose="020B0502020202020204" pitchFamily="34" charset="0"/>
              </a:rPr>
              <a:t>Unifrog will help you to explore your key interests and what career paths you can take to reach your goals!</a:t>
            </a:r>
          </a:p>
          <a:p>
            <a:endParaRPr lang="en-GB" dirty="0"/>
          </a:p>
        </p:txBody>
      </p:sp>
      <p:pic>
        <p:nvPicPr>
          <p:cNvPr id="9" name="Google Shape;1302;p162">
            <a:extLst>
              <a:ext uri="{FF2B5EF4-FFF2-40B4-BE49-F238E27FC236}">
                <a16:creationId xmlns:a16="http://schemas.microsoft.com/office/drawing/2014/main" id="{CFCA484E-7A8F-4696-9ECE-8065104208D7}"/>
              </a:ext>
            </a:extLst>
          </p:cNvPr>
          <p:cNvPicPr preferRelativeResize="0"/>
          <p:nvPr/>
        </p:nvPicPr>
        <p:blipFill rotWithShape="1">
          <a:blip r:embed="rId5">
            <a:alphaModFix/>
          </a:blip>
          <a:srcRect/>
          <a:stretch/>
        </p:blipFill>
        <p:spPr>
          <a:xfrm>
            <a:off x="7437862" y="1966603"/>
            <a:ext cx="4002323" cy="2843684"/>
          </a:xfrm>
          <a:prstGeom prst="rect">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 y="5725935"/>
            <a:ext cx="609600" cy="609600"/>
          </a:xfrm>
          <a:prstGeom prst="rect">
            <a:avLst/>
          </a:prstGeom>
        </p:spPr>
      </p:pic>
    </p:spTree>
    <p:extLst>
      <p:ext uri="{BB962C8B-B14F-4D97-AF65-F5344CB8AC3E}">
        <p14:creationId xmlns:p14="http://schemas.microsoft.com/office/powerpoint/2010/main" val="281505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824879" y="-7641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latin typeface="+mn-lt"/>
              </a:rPr>
              <a:t>Completing the Options Form</a:t>
            </a:r>
            <a:endParaRPr lang="en-GB" dirty="0">
              <a:latin typeface="+mn-lt"/>
            </a:endParaRPr>
          </a:p>
        </p:txBody>
      </p:sp>
      <p:sp>
        <p:nvSpPr>
          <p:cNvPr id="8" name="Content Placeholder 4"/>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13" name="TextBox 12"/>
          <p:cNvSpPr txBox="1"/>
          <p:nvPr/>
        </p:nvSpPr>
        <p:spPr>
          <a:xfrm>
            <a:off x="994212" y="2180424"/>
            <a:ext cx="9003288" cy="3046988"/>
          </a:xfrm>
          <a:prstGeom prst="rect">
            <a:avLst/>
          </a:prstGeom>
          <a:noFill/>
        </p:spPr>
        <p:txBody>
          <a:bodyPr wrap="square" rtlCol="0">
            <a:spAutoFit/>
          </a:bodyPr>
          <a:lstStyle/>
          <a:p>
            <a:r>
              <a:rPr lang="en-GB" sz="2400" dirty="0">
                <a:latin typeface="Century Gothic" panose="020B0502020202020204" pitchFamily="34" charset="0"/>
              </a:rPr>
              <a:t>Please read each section of the form carefully and follow the instructions provided.</a:t>
            </a:r>
          </a:p>
          <a:p>
            <a:endParaRPr lang="en-GB" sz="2400" dirty="0">
              <a:latin typeface="Century Gothic" panose="020B0502020202020204" pitchFamily="34" charset="0"/>
            </a:endParaRPr>
          </a:p>
          <a:p>
            <a:r>
              <a:rPr lang="en-GB" sz="2400" dirty="0">
                <a:latin typeface="Century Gothic" panose="020B0502020202020204" pitchFamily="34" charset="0"/>
              </a:rPr>
              <a:t>We will do our very best to meet your preferences but please be aware that in some cases, this may not always be possible. In these cases, we will look at your reserve choices.</a:t>
            </a:r>
          </a:p>
          <a:p>
            <a:endParaRPr lang="en-GB" sz="2400" dirty="0">
              <a:latin typeface="Century Gothic" panose="020B0502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1060" y="5944162"/>
            <a:ext cx="609600" cy="609600"/>
          </a:xfrm>
          <a:prstGeom prst="rect">
            <a:avLst/>
          </a:prstGeom>
        </p:spPr>
      </p:pic>
    </p:spTree>
    <p:extLst>
      <p:ext uri="{BB962C8B-B14F-4D97-AF65-F5344CB8AC3E}">
        <p14:creationId xmlns:p14="http://schemas.microsoft.com/office/powerpoint/2010/main" val="660827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7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latin typeface="+mn-lt"/>
              </a:rPr>
              <a:t>Completing the Options Form</a:t>
            </a:r>
            <a:endParaRPr lang="en-GB" dirty="0">
              <a:latin typeface="+mn-lt"/>
            </a:endParaRPr>
          </a:p>
        </p:txBody>
      </p:sp>
      <p:sp>
        <p:nvSpPr>
          <p:cNvPr id="8" name="Content Placeholder 4"/>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2" name="TextBox 1"/>
          <p:cNvSpPr txBox="1"/>
          <p:nvPr/>
        </p:nvSpPr>
        <p:spPr>
          <a:xfrm>
            <a:off x="479067" y="1788583"/>
            <a:ext cx="6640092" cy="4524315"/>
          </a:xfrm>
          <a:prstGeom prst="rect">
            <a:avLst/>
          </a:prstGeom>
          <a:solidFill>
            <a:schemeClr val="bg1">
              <a:lumMod val="95000"/>
            </a:schemeClr>
          </a:solidFill>
        </p:spPr>
        <p:txBody>
          <a:bodyPr wrap="square" lIns="91440" tIns="45720" rIns="91440" bIns="45720" rtlCol="0" anchor="t">
            <a:spAutoFit/>
          </a:bodyPr>
          <a:lstStyle/>
          <a:p>
            <a:r>
              <a:rPr lang="en-GB" sz="3200" dirty="0">
                <a:latin typeface="Century Gothic"/>
              </a:rPr>
              <a:t>Please complete the Microsoft Form Friday, 23rd May 2025.</a:t>
            </a:r>
            <a:endParaRPr lang="en-US" dirty="0"/>
          </a:p>
          <a:p>
            <a:endParaRPr lang="en-GB" sz="3200" dirty="0">
              <a:latin typeface="Century Gothic" panose="020B0502020202020204" pitchFamily="34" charset="0"/>
            </a:endParaRPr>
          </a:p>
          <a:p>
            <a:r>
              <a:rPr lang="en-GB" sz="3200" dirty="0">
                <a:ea typeface="+mn-lt"/>
                <a:cs typeface="+mn-lt"/>
                <a:hlinkClick r:id="rId5"/>
              </a:rPr>
              <a:t>https://forms.office.com/e/aKHHjBPCHf</a:t>
            </a:r>
            <a:endParaRPr lang="en-GB">
              <a:ea typeface="+mn-lt"/>
              <a:cs typeface="+mn-lt"/>
            </a:endParaRPr>
          </a:p>
          <a:p>
            <a:endParaRPr lang="en-GB" sz="3200" dirty="0">
              <a:latin typeface="Calibri"/>
              <a:ea typeface="Calibri"/>
              <a:cs typeface="Calibri"/>
            </a:endParaRPr>
          </a:p>
          <a:p>
            <a:r>
              <a:rPr lang="en-GB" sz="3200" dirty="0">
                <a:latin typeface="Century Gothic"/>
              </a:rPr>
              <a:t>Information regarding option preferences will be issued in July 2025.</a:t>
            </a: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49000" y="828756"/>
            <a:ext cx="609600" cy="609600"/>
          </a:xfrm>
          <a:prstGeom prst="rect">
            <a:avLst/>
          </a:prstGeom>
        </p:spPr>
      </p:pic>
      <p:pic>
        <p:nvPicPr>
          <p:cNvPr id="3" name="Picture 2" descr="A blue square with a qr code&#10;&#10;AI-generated content may be incorrect.">
            <a:extLst>
              <a:ext uri="{FF2B5EF4-FFF2-40B4-BE49-F238E27FC236}">
                <a16:creationId xmlns:a16="http://schemas.microsoft.com/office/drawing/2014/main" id="{E04A31F3-3038-3559-E636-783FB4F65089}"/>
              </a:ext>
            </a:extLst>
          </p:cNvPr>
          <p:cNvPicPr>
            <a:picLocks noChangeAspect="1"/>
          </p:cNvPicPr>
          <p:nvPr/>
        </p:nvPicPr>
        <p:blipFill>
          <a:blip r:embed="rId7"/>
          <a:stretch>
            <a:fillRect/>
          </a:stretch>
        </p:blipFill>
        <p:spPr>
          <a:xfrm>
            <a:off x="7684147" y="2420703"/>
            <a:ext cx="2562225" cy="2562225"/>
          </a:xfrm>
          <a:prstGeom prst="rect">
            <a:avLst/>
          </a:prstGeom>
        </p:spPr>
      </p:pic>
    </p:spTree>
    <p:extLst>
      <p:ext uri="{BB962C8B-B14F-4D97-AF65-F5344CB8AC3E}">
        <p14:creationId xmlns:p14="http://schemas.microsoft.com/office/powerpoint/2010/main" val="2865570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6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latin typeface="+mn-lt"/>
              </a:rPr>
              <a:t>Support</a:t>
            </a:r>
            <a:endParaRPr lang="en-GB" dirty="0">
              <a:latin typeface="+mn-lt"/>
            </a:endParaRP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a:t>Guided Options Booklet</a:t>
            </a:r>
          </a:p>
          <a:p>
            <a:pPr marL="457200" indent="-457200" algn="l">
              <a:buFont typeface="Arial" panose="020B0604020202020204" pitchFamily="34" charset="0"/>
              <a:buChar char="•"/>
            </a:pPr>
            <a:r>
              <a:rPr lang="en-GB" sz="3200" dirty="0"/>
              <a:t>Unifrog</a:t>
            </a:r>
          </a:p>
          <a:p>
            <a:pPr marL="457200" indent="-457200" algn="l">
              <a:buFont typeface="Arial" panose="020B0604020202020204" pitchFamily="34" charset="0"/>
              <a:buChar char="•"/>
            </a:pPr>
            <a:r>
              <a:rPr lang="en-GB" sz="3200" dirty="0"/>
              <a:t>Internet</a:t>
            </a:r>
          </a:p>
          <a:p>
            <a:pPr marL="457200" indent="-457200" algn="l">
              <a:buFont typeface="Arial" panose="020B0604020202020204" pitchFamily="34" charset="0"/>
              <a:buChar char="•"/>
            </a:pPr>
            <a:r>
              <a:rPr lang="en-GB" sz="3200" dirty="0"/>
              <a:t>Specific queries can also be </a:t>
            </a:r>
          </a:p>
          <a:p>
            <a:pPr algn="l"/>
            <a:r>
              <a:rPr lang="en-GB" sz="3200" dirty="0"/>
              <a:t>     emailed to:</a:t>
            </a:r>
          </a:p>
          <a:p>
            <a:pPr algn="l"/>
            <a:r>
              <a:rPr lang="en-GB" sz="3200" dirty="0"/>
              <a:t>     </a:t>
            </a:r>
            <a:r>
              <a:rPr lang="en-GB" sz="3200" dirty="0">
                <a:hlinkClick r:id="rId5"/>
              </a:rPr>
              <a:t>options@steds.org.uk</a:t>
            </a:r>
            <a:endParaRPr lang="en-GB" sz="3200" dirty="0"/>
          </a:p>
          <a:p>
            <a:pPr algn="l"/>
            <a:endParaRPr lang="en-GB" sz="3200" dirty="0"/>
          </a:p>
          <a:p>
            <a:pPr algn="l"/>
            <a:endParaRPr lang="en-GB" dirty="0"/>
          </a:p>
        </p:txBody>
      </p:sp>
      <p:pic>
        <p:nvPicPr>
          <p:cNvPr id="9" name="Google Shape;383;p48" descr="Image result for how do you make a decision">
            <a:hlinkClick r:id="rId6"/>
          </p:cNvPr>
          <p:cNvPicPr preferRelativeResize="0"/>
          <p:nvPr/>
        </p:nvPicPr>
        <p:blipFill rotWithShape="1">
          <a:blip r:embed="rId7">
            <a:alphaModFix/>
          </a:blip>
          <a:srcRect/>
          <a:stretch/>
        </p:blipFill>
        <p:spPr>
          <a:xfrm>
            <a:off x="6629401" y="829142"/>
            <a:ext cx="3986212" cy="478584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 y="5921859"/>
            <a:ext cx="609600" cy="609600"/>
          </a:xfrm>
          <a:prstGeom prst="rect">
            <a:avLst/>
          </a:prstGeom>
        </p:spPr>
      </p:pic>
    </p:spTree>
    <p:extLst>
      <p:ext uri="{BB962C8B-B14F-4D97-AF65-F5344CB8AC3E}">
        <p14:creationId xmlns:p14="http://schemas.microsoft.com/office/powerpoint/2010/main" val="2978963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942739" y="5402510"/>
              <a:ext cx="982559" cy="1091596"/>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215543" y="181595"/>
            <a:ext cx="10727196" cy="96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latin typeface="Century Gothic" panose="020B0502020202020204" pitchFamily="34" charset="0"/>
              </a:rPr>
              <a:t>Key dates</a:t>
            </a:r>
            <a:endParaRPr lang="en-GB" dirty="0">
              <a:latin typeface="Century Gothic" panose="020B0502020202020204" pitchFamily="34" charset="0"/>
            </a:endParaRPr>
          </a:p>
        </p:txBody>
      </p:sp>
      <p:sp>
        <p:nvSpPr>
          <p:cNvPr id="8" name="Content Placeholder 2"/>
          <p:cNvSpPr txBox="1">
            <a:spLocks/>
          </p:cNvSpPr>
          <p:nvPr/>
        </p:nvSpPr>
        <p:spPr>
          <a:xfrm>
            <a:off x="836340" y="1332848"/>
            <a:ext cx="10515600" cy="4710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3" name="Content Placeholder 2"/>
          <p:cNvSpPr>
            <a:spLocks noGrp="1"/>
          </p:cNvSpPr>
          <p:nvPr>
            <p:ph idx="1"/>
          </p:nvPr>
        </p:nvSpPr>
        <p:spPr>
          <a:xfrm>
            <a:off x="312968" y="1070108"/>
            <a:ext cx="10767256" cy="5532334"/>
          </a:xfrm>
        </p:spPr>
        <p:txBody>
          <a:bodyPr vert="horz" lIns="91440" tIns="45720" rIns="91440" bIns="45720" rtlCol="0" anchor="t">
            <a:normAutofit fontScale="92500" lnSpcReduction="20000"/>
          </a:bodyPr>
          <a:lstStyle/>
          <a:p>
            <a:pPr marL="0" indent="0">
              <a:buNone/>
            </a:pPr>
            <a:endParaRPr lang="en-GB" sz="1800" dirty="0">
              <a:latin typeface="Century Gothic" panose="020B0502020202020204" pitchFamily="34" charset="0"/>
            </a:endParaRPr>
          </a:p>
          <a:p>
            <a:pPr marL="0" indent="0">
              <a:buNone/>
            </a:pPr>
            <a:r>
              <a:rPr lang="en-GB" b="1" dirty="0">
                <a:latin typeface="Century Gothic"/>
              </a:rPr>
              <a:t>Friday 16th May 2025</a:t>
            </a:r>
            <a:endParaRPr lang="en-GB" b="1" dirty="0">
              <a:latin typeface="Century Gothic" panose="020B0502020202020204" pitchFamily="34" charset="0"/>
            </a:endParaRPr>
          </a:p>
          <a:p>
            <a:pPr marL="0" lvl="0" indent="0">
              <a:buNone/>
            </a:pPr>
            <a:r>
              <a:rPr lang="en-GB" dirty="0">
                <a:latin typeface="Century Gothic" panose="020B0502020202020204" pitchFamily="34" charset="0"/>
              </a:rPr>
              <a:t>Option Form and Guided Options information sent out to parents/carers</a:t>
            </a:r>
            <a:endParaRPr lang="en-GB" sz="1800" dirty="0">
              <a:latin typeface="Century Gothic" panose="020B0502020202020204" pitchFamily="34" charset="0"/>
            </a:endParaRPr>
          </a:p>
          <a:p>
            <a:pPr marL="0" lvl="0" indent="0">
              <a:buNone/>
            </a:pPr>
            <a:r>
              <a:rPr lang="en-GB" dirty="0">
                <a:latin typeface="Century Gothic"/>
              </a:rPr>
              <a:t>Guided Options 2025-2027 information available on school website</a:t>
            </a:r>
            <a:endParaRPr lang="en-GB" sz="1800" dirty="0">
              <a:latin typeface="Century Gothic"/>
            </a:endParaRPr>
          </a:p>
          <a:p>
            <a:pPr marL="0" indent="0">
              <a:buNone/>
            </a:pPr>
            <a:endParaRPr lang="en-GB" sz="1800" dirty="0">
              <a:latin typeface="Century Gothic" panose="020B0502020202020204" pitchFamily="34" charset="0"/>
            </a:endParaRPr>
          </a:p>
          <a:p>
            <a:pPr marL="0" indent="0">
              <a:buNone/>
            </a:pPr>
            <a:r>
              <a:rPr lang="en-GB" b="1" dirty="0">
                <a:latin typeface="Century Gothic"/>
              </a:rPr>
              <a:t>Between Friday, 16th May 2025 and Thursday, 22nd May 2025: Options Focus </a:t>
            </a:r>
            <a:endParaRPr lang="en-GB" sz="1800" dirty="0">
              <a:latin typeface="Century Gothic"/>
            </a:endParaRPr>
          </a:p>
          <a:p>
            <a:pPr marL="0" indent="0">
              <a:buNone/>
            </a:pPr>
            <a:r>
              <a:rPr lang="en-GB" dirty="0">
                <a:latin typeface="Century Gothic" panose="020B0502020202020204" pitchFamily="34" charset="0"/>
              </a:rPr>
              <a:t>You should take the opportunity to discuss options with your child. If you have any queries of questions, you will be able to email the Senior Leadership Team at </a:t>
            </a:r>
            <a:r>
              <a:rPr lang="en-GB" u="sng" dirty="0">
                <a:latin typeface="Century Gothic" panose="020B0502020202020204" pitchFamily="34" charset="0"/>
                <a:hlinkClick r:id="rId5"/>
              </a:rPr>
              <a:t>Options@steds.org.uk</a:t>
            </a:r>
            <a:endParaRPr lang="en-GB" sz="1800" dirty="0">
              <a:latin typeface="Century Gothic" panose="020B0502020202020204" pitchFamily="34" charset="0"/>
            </a:endParaRPr>
          </a:p>
          <a:p>
            <a:pPr marL="0" indent="0">
              <a:buNone/>
            </a:pPr>
            <a:r>
              <a:rPr lang="en-GB" dirty="0">
                <a:latin typeface="Century Gothic" panose="020B0502020202020204" pitchFamily="34" charset="0"/>
              </a:rPr>
              <a:t> </a:t>
            </a:r>
            <a:endParaRPr lang="en-GB" sz="1800" dirty="0">
              <a:latin typeface="Century Gothic" panose="020B0502020202020204" pitchFamily="34" charset="0"/>
            </a:endParaRPr>
          </a:p>
          <a:p>
            <a:pPr marL="0" indent="0">
              <a:buNone/>
            </a:pPr>
            <a:r>
              <a:rPr lang="en-GB" b="1" dirty="0">
                <a:latin typeface="Century Gothic"/>
              </a:rPr>
              <a:t>Friday, 23rd May 2025: Option Choice Deadline</a:t>
            </a:r>
            <a:endParaRPr lang="en-GB" sz="1800" dirty="0">
              <a:latin typeface="Century Gothic"/>
            </a:endParaRPr>
          </a:p>
          <a:p>
            <a:pPr marL="0" indent="0">
              <a:buNone/>
            </a:pPr>
            <a:r>
              <a:rPr lang="en-GB" dirty="0">
                <a:latin typeface="Century Gothic" panose="020B0502020202020204" pitchFamily="34" charset="0"/>
              </a:rPr>
              <a:t>Please ensure you have submitted your Microsoft Form by this date.</a:t>
            </a:r>
            <a:endParaRPr lang="en-GB" sz="1800" dirty="0">
              <a:latin typeface="Century Gothic" panose="020B0502020202020204" pitchFamily="34" charset="0"/>
            </a:endParaRPr>
          </a:p>
        </p:txBody>
      </p:sp>
      <p:pic>
        <p:nvPicPr>
          <p:cNvPr id="10" name="Recorded Sound">
            <a:hlinkClick r:id="" action="ppaction://media"/>
            <a:extLst>
              <a:ext uri="{FF2B5EF4-FFF2-40B4-BE49-F238E27FC236}">
                <a16:creationId xmlns:a16="http://schemas.microsoft.com/office/drawing/2014/main" id="{656CEA35-3EBC-4209-9FFA-9F53BCA187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79223" y="565367"/>
            <a:ext cx="609600" cy="609600"/>
          </a:xfrm>
          <a:prstGeom prst="rect">
            <a:avLst/>
          </a:prstGeom>
        </p:spPr>
      </p:pic>
    </p:spTree>
    <p:extLst>
      <p:ext uri="{BB962C8B-B14F-4D97-AF65-F5344CB8AC3E}">
        <p14:creationId xmlns:p14="http://schemas.microsoft.com/office/powerpoint/2010/main" val="19354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6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582E1E-D824-493E-98E8-B31D8B11DA88}"/>
              </a:ext>
            </a:extLst>
          </p:cNvPr>
          <p:cNvSpPr>
            <a:spLocks noGrp="1"/>
          </p:cNvSpPr>
          <p:nvPr>
            <p:ph idx="1"/>
          </p:nvPr>
        </p:nvSpPr>
        <p:spPr>
          <a:xfrm>
            <a:off x="836340" y="2099733"/>
            <a:ext cx="10515600" cy="2065867"/>
          </a:xfrm>
        </p:spPr>
        <p:txBody>
          <a:bodyPr>
            <a:normAutofit/>
          </a:bodyPr>
          <a:lstStyle/>
          <a:p>
            <a:pPr marL="0" indent="0" algn="ctr">
              <a:buNone/>
            </a:pPr>
            <a:r>
              <a:rPr lang="en-GB" sz="6600" b="1" dirty="0">
                <a:latin typeface="Century Gothic" panose="020B0502020202020204" pitchFamily="34" charset="0"/>
              </a:rPr>
              <a:t>The application process explained in detail…</a:t>
            </a:r>
          </a:p>
        </p:txBody>
      </p:sp>
      <p:grpSp>
        <p:nvGrpSpPr>
          <p:cNvPr id="4" name="Group 3">
            <a:extLst>
              <a:ext uri="{FF2B5EF4-FFF2-40B4-BE49-F238E27FC236}">
                <a16:creationId xmlns:a16="http://schemas.microsoft.com/office/drawing/2014/main" id="{F47AC4AD-B5DA-4C97-BF97-EFB4F201E0B9}"/>
              </a:ext>
            </a:extLst>
          </p:cNvPr>
          <p:cNvGrpSpPr/>
          <p:nvPr/>
        </p:nvGrpSpPr>
        <p:grpSpPr>
          <a:xfrm>
            <a:off x="78058" y="89210"/>
            <a:ext cx="12032165" cy="6679580"/>
            <a:chOff x="78058" y="89210"/>
            <a:chExt cx="12032165" cy="6679580"/>
          </a:xfrm>
        </p:grpSpPr>
        <p:pic>
          <p:nvPicPr>
            <p:cNvPr id="5" name="Picture 4">
              <a:extLst>
                <a:ext uri="{FF2B5EF4-FFF2-40B4-BE49-F238E27FC236}">
                  <a16:creationId xmlns:a16="http://schemas.microsoft.com/office/drawing/2014/main" id="{B189FE4E-4102-4AEF-9109-9600B6B567C3}"/>
                </a:ext>
              </a:extLst>
            </p:cNvPr>
            <p:cNvPicPr>
              <a:picLocks noChangeAspect="1"/>
            </p:cNvPicPr>
            <p:nvPr/>
          </p:nvPicPr>
          <p:blipFill>
            <a:blip r:embed="rId2"/>
            <a:stretch>
              <a:fillRect/>
            </a:stretch>
          </p:blipFill>
          <p:spPr>
            <a:xfrm>
              <a:off x="10942739" y="5402510"/>
              <a:ext cx="982559" cy="1091596"/>
            </a:xfrm>
            <a:prstGeom prst="rect">
              <a:avLst/>
            </a:prstGeom>
          </p:spPr>
        </p:pic>
        <p:sp>
          <p:nvSpPr>
            <p:cNvPr id="6" name="Rectangle 5">
              <a:extLst>
                <a:ext uri="{FF2B5EF4-FFF2-40B4-BE49-F238E27FC236}">
                  <a16:creationId xmlns:a16="http://schemas.microsoft.com/office/drawing/2014/main" id="{8DDF2E91-F343-442F-A2F3-FA0965FB00D9}"/>
                </a:ext>
              </a:extLst>
            </p:cNvPr>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Tree>
    <p:extLst>
      <p:ext uri="{BB962C8B-B14F-4D97-AF65-F5344CB8AC3E}">
        <p14:creationId xmlns:p14="http://schemas.microsoft.com/office/powerpoint/2010/main" val="100620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895798" y="5401760"/>
              <a:ext cx="983234" cy="1092346"/>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3" name="Title 2"/>
          <p:cNvSpPr>
            <a:spLocks noGrp="1"/>
          </p:cNvSpPr>
          <p:nvPr>
            <p:ph type="title"/>
          </p:nvPr>
        </p:nvSpPr>
        <p:spPr>
          <a:xfrm>
            <a:off x="307975" y="7937"/>
            <a:ext cx="10515600" cy="1325563"/>
          </a:xfrm>
        </p:spPr>
        <p:txBody>
          <a:bodyPr/>
          <a:lstStyle/>
          <a:p>
            <a:r>
              <a:rPr lang="en-GB" dirty="0">
                <a:solidFill>
                  <a:schemeClr val="accent2"/>
                </a:solidFill>
                <a:latin typeface="Century Gothic" panose="020B0502020202020204" pitchFamily="34" charset="0"/>
              </a:rPr>
              <a:t>Life in all its fullness</a:t>
            </a:r>
            <a:endParaRPr lang="en-GB" dirty="0">
              <a:latin typeface="Century Gothic" panose="020B0502020202020204" pitchFamily="34" charset="0"/>
            </a:endParaRPr>
          </a:p>
        </p:txBody>
      </p:sp>
      <p:sp>
        <p:nvSpPr>
          <p:cNvPr id="8" name="Subtitle 2"/>
          <p:cNvSpPr>
            <a:spLocks noGrp="1"/>
          </p:cNvSpPr>
          <p:nvPr>
            <p:ph idx="1"/>
          </p:nvPr>
        </p:nvSpPr>
        <p:spPr>
          <a:xfrm>
            <a:off x="307976" y="1048624"/>
            <a:ext cx="10840994" cy="5578679"/>
          </a:xfrm>
        </p:spPr>
        <p:txBody>
          <a:bodyPr>
            <a:normAutofit fontScale="77500" lnSpcReduction="20000"/>
          </a:bodyPr>
          <a:lstStyle/>
          <a:p>
            <a:pPr marL="0" indent="0">
              <a:buNone/>
            </a:pPr>
            <a:r>
              <a:rPr lang="en-GB" sz="3600" dirty="0"/>
              <a:t>Dear Parents/Carers,</a:t>
            </a:r>
          </a:p>
          <a:p>
            <a:pPr marL="0" indent="0">
              <a:buNone/>
            </a:pPr>
            <a:endParaRPr lang="en-GB" sz="2000" dirty="0"/>
          </a:p>
          <a:p>
            <a:pPr marL="0" indent="0">
              <a:buNone/>
            </a:pPr>
            <a:r>
              <a:rPr lang="en-GB" sz="3600" dirty="0"/>
              <a:t>The following slides are designed to support you and your child in making the right decisions regarding GCSE courses.</a:t>
            </a:r>
          </a:p>
          <a:p>
            <a:pPr marL="0" indent="0">
              <a:buNone/>
            </a:pPr>
            <a:endParaRPr lang="en-GB" sz="2000" dirty="0"/>
          </a:p>
          <a:p>
            <a:pPr marL="0" indent="0">
              <a:buNone/>
            </a:pPr>
            <a:r>
              <a:rPr lang="en-GB" sz="3600" dirty="0"/>
              <a:t>We want you to feel confident that you have all the necessary information and support to make this process as easy as possible.</a:t>
            </a:r>
          </a:p>
          <a:p>
            <a:pPr marL="0" indent="0">
              <a:buNone/>
            </a:pPr>
            <a:endParaRPr lang="en-GB" sz="2000" dirty="0"/>
          </a:p>
          <a:p>
            <a:pPr marL="0" indent="0">
              <a:buNone/>
            </a:pPr>
            <a:r>
              <a:rPr lang="en-GB" sz="3600" dirty="0"/>
              <a:t>We want you to know that as your child begins the transition to Year 10 and the start of GCSEs, we will make every effort to ensure that the transition is a smooth one. </a:t>
            </a:r>
          </a:p>
          <a:p>
            <a:pPr marL="0" indent="0">
              <a:buNone/>
            </a:pPr>
            <a:endParaRPr lang="en-GB" sz="2100" dirty="0"/>
          </a:p>
          <a:p>
            <a:pPr marL="0" indent="0">
              <a:buNone/>
            </a:pPr>
            <a:r>
              <a:rPr lang="en-GB" sz="3600" dirty="0"/>
              <a:t>Underpinned by our four key pillars of Humanity, Optimism, Perseverance and Excellence (HOPE), we endeavour for your child to continue to flourish and live ‘Life in all its fullness’. </a:t>
            </a:r>
          </a:p>
          <a:p>
            <a:pPr marL="0" indent="0">
              <a:buNone/>
            </a:pPr>
            <a:r>
              <a:rPr lang="en-GB" sz="3600" dirty="0"/>
              <a:t> </a:t>
            </a:r>
          </a:p>
          <a:p>
            <a:pPr marL="0" indent="0">
              <a:buNone/>
            </a:pPr>
            <a:endParaRPr lang="en-GB" sz="4300" dirty="0">
              <a:latin typeface="Century Gothic" panose="020B0502020202020204" pitchFamily="34" charset="0"/>
            </a:endParaRPr>
          </a:p>
          <a:p>
            <a:endParaRPr lang="en-GB" dirty="0"/>
          </a:p>
        </p:txBody>
      </p:sp>
      <p:sp>
        <p:nvSpPr>
          <p:cNvPr id="2" name="AutoShape 2" descr="GCSEs: How do the new 9-1 grades work? - B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0375" y="6017703"/>
            <a:ext cx="609600" cy="609600"/>
          </a:xfrm>
          <a:prstGeom prst="rect">
            <a:avLst/>
          </a:prstGeom>
        </p:spPr>
      </p:pic>
    </p:spTree>
    <p:extLst>
      <p:ext uri="{BB962C8B-B14F-4D97-AF65-F5344CB8AC3E}">
        <p14:creationId xmlns:p14="http://schemas.microsoft.com/office/powerpoint/2010/main" val="43293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1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307975" y="294636"/>
            <a:ext cx="1104396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latin typeface="Century Gothic" panose="020B0502020202020204" pitchFamily="34" charset="0"/>
              </a:rPr>
              <a:t>GCSE Examinations – </a:t>
            </a:r>
          </a:p>
          <a:p>
            <a:pPr algn="l"/>
            <a:r>
              <a:rPr lang="en-GB" sz="4400" b="1" dirty="0">
                <a:latin typeface="Century Gothic" panose="020B0502020202020204" pitchFamily="34" charset="0"/>
              </a:rPr>
              <a:t>Understanding the grades</a:t>
            </a:r>
            <a:endParaRPr lang="en-GB" sz="4400" dirty="0">
              <a:latin typeface="Century Gothic" panose="020B0502020202020204" pitchFamily="34" charset="0"/>
            </a:endParaRP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a:p>
        </p:txBody>
      </p:sp>
      <p:sp>
        <p:nvSpPr>
          <p:cNvPr id="2" name="AutoShape 2" descr="GCSEs: How do the new 9-1 grades work? - B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GCSEs: How do the new 9-1 grades work? - BBC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778" y="1924361"/>
            <a:ext cx="3581900" cy="3972479"/>
          </a:xfrm>
          <a:prstGeom prst="rect">
            <a:avLst/>
          </a:prstGeom>
        </p:spPr>
      </p:pic>
      <p:sp>
        <p:nvSpPr>
          <p:cNvPr id="12" name="Content Placeholder 11"/>
          <p:cNvSpPr>
            <a:spLocks noGrp="1"/>
          </p:cNvSpPr>
          <p:nvPr>
            <p:ph sz="half" idx="1"/>
          </p:nvPr>
        </p:nvSpPr>
        <p:spPr>
          <a:xfrm>
            <a:off x="307975" y="1825624"/>
            <a:ext cx="6313803" cy="4737739"/>
          </a:xfrm>
        </p:spPr>
        <p:txBody>
          <a:bodyPr vert="horz" lIns="91440" tIns="45720" rIns="91440" bIns="45720" rtlCol="0" anchor="t">
            <a:normAutofit lnSpcReduction="10000"/>
          </a:bodyPr>
          <a:lstStyle/>
          <a:p>
            <a:pPr marL="0" indent="0">
              <a:buNone/>
            </a:pPr>
            <a:r>
              <a:rPr lang="en-GB" sz="2200" dirty="0">
                <a:latin typeface="Century Gothic" panose="020B0502020202020204" pitchFamily="34" charset="0"/>
              </a:rPr>
              <a:t>If this process is being undertaken by your eldest child, you may not be familiar with the new GCSE grading system that has been introduced over the last few years.</a:t>
            </a:r>
          </a:p>
          <a:p>
            <a:pPr marL="0" indent="0">
              <a:buNone/>
            </a:pPr>
            <a:endParaRPr lang="en-GB" sz="2200" dirty="0">
              <a:latin typeface="Century Gothic" panose="020B0502020202020204" pitchFamily="34" charset="0"/>
            </a:endParaRPr>
          </a:p>
          <a:p>
            <a:pPr marL="0" indent="0">
              <a:buNone/>
            </a:pPr>
            <a:r>
              <a:rPr lang="en-GB" sz="2200" dirty="0">
                <a:latin typeface="Century Gothic" panose="020B0502020202020204" pitchFamily="34" charset="0"/>
              </a:rPr>
              <a:t>The chart opposite can be used for comparison purposes.</a:t>
            </a:r>
          </a:p>
          <a:p>
            <a:pPr marL="0" indent="0">
              <a:buNone/>
            </a:pPr>
            <a:endParaRPr lang="en-GB" sz="2200" dirty="0">
              <a:latin typeface="Century Gothic" panose="020B0502020202020204" pitchFamily="34" charset="0"/>
            </a:endParaRPr>
          </a:p>
          <a:p>
            <a:pPr marL="0" indent="0">
              <a:buNone/>
            </a:pPr>
            <a:r>
              <a:rPr lang="en-GB" sz="2200" dirty="0">
                <a:latin typeface="Century Gothic"/>
              </a:rPr>
              <a:t>A ‘standard pass’ is generally the minimum requirement to enter post-16 courses. However, many institutions will be looking for ‘strong passes’ and you will often need a higher grade in the subjects you wish to study at A Level/BTEC.</a:t>
            </a:r>
          </a:p>
          <a:p>
            <a:pPr marL="0" indent="0">
              <a:buNone/>
            </a:pPr>
            <a:endParaRPr lang="en-GB" dirty="0"/>
          </a:p>
          <a:p>
            <a:pPr marL="0" indent="0">
              <a:buNone/>
            </a:pPr>
            <a:endParaRPr lang="en-GB" dirty="0"/>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6146963"/>
            <a:ext cx="609600" cy="609600"/>
          </a:xfrm>
          <a:prstGeom prst="rect">
            <a:avLst/>
          </a:prstGeom>
        </p:spPr>
      </p:pic>
    </p:spTree>
    <p:extLst>
      <p:ext uri="{BB962C8B-B14F-4D97-AF65-F5344CB8AC3E}">
        <p14:creationId xmlns:p14="http://schemas.microsoft.com/office/powerpoint/2010/main" val="1048075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9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307975" y="294637"/>
            <a:ext cx="11043965" cy="9391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a:latin typeface="Century Gothic" panose="020B0502020202020204" pitchFamily="34" charset="0"/>
              </a:rPr>
              <a:t>The Ebacc</a:t>
            </a:r>
            <a:endParaRPr lang="en-GB" sz="4400" dirty="0">
              <a:latin typeface="Century Gothic" panose="020B0502020202020204" pitchFamily="34" charset="0"/>
            </a:endParaRP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a:p>
        </p:txBody>
      </p:sp>
      <p:sp>
        <p:nvSpPr>
          <p:cNvPr id="2" name="AutoShape 2" descr="GCSEs: How do the new 9-1 grades work? - B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GCSEs: How do the new 9-1 grades work? - BBC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Content Placeholder 11"/>
          <p:cNvSpPr>
            <a:spLocks noGrp="1"/>
          </p:cNvSpPr>
          <p:nvPr>
            <p:ph sz="half" idx="1"/>
          </p:nvPr>
        </p:nvSpPr>
        <p:spPr>
          <a:xfrm>
            <a:off x="307975" y="1315072"/>
            <a:ext cx="6354190" cy="4861891"/>
          </a:xfrm>
        </p:spPr>
        <p:txBody>
          <a:bodyPr>
            <a:normAutofit fontScale="92500" lnSpcReduction="20000"/>
          </a:bodyPr>
          <a:lstStyle/>
          <a:p>
            <a:pPr marL="0" indent="0">
              <a:buNone/>
            </a:pPr>
            <a:r>
              <a:rPr lang="en-GB" dirty="0">
                <a:latin typeface="Century Gothic" panose="020B0502020202020204" pitchFamily="34" charset="0"/>
              </a:rPr>
              <a:t>The Department for Education recommends these core subjects, which make up the English Baccalaureate (</a:t>
            </a:r>
            <a:r>
              <a:rPr lang="en-GB" dirty="0" err="1">
                <a:latin typeface="Century Gothic" panose="020B0502020202020204" pitchFamily="34" charset="0"/>
              </a:rPr>
              <a:t>EBacc</a:t>
            </a:r>
            <a:r>
              <a:rPr lang="en-GB" dirty="0">
                <a:latin typeface="Century Gothic" panose="020B0502020202020204" pitchFamily="34" charset="0"/>
              </a:rPr>
              <a:t>), and help keep options for young people open:</a:t>
            </a:r>
          </a:p>
          <a:p>
            <a:r>
              <a:rPr lang="en-GB" dirty="0">
                <a:latin typeface="Century Gothic" panose="020B0502020202020204" pitchFamily="34" charset="0"/>
              </a:rPr>
              <a:t>English language and English literature </a:t>
            </a:r>
          </a:p>
          <a:p>
            <a:r>
              <a:rPr lang="en-GB" dirty="0">
                <a:latin typeface="Century Gothic" panose="020B0502020202020204" pitchFamily="34" charset="0"/>
              </a:rPr>
              <a:t>Maths </a:t>
            </a:r>
          </a:p>
          <a:p>
            <a:r>
              <a:rPr lang="en-GB" dirty="0">
                <a:latin typeface="Century Gothic" panose="020B0502020202020204" pitchFamily="34" charset="0"/>
              </a:rPr>
              <a:t>Science Combined science or 3 single sciences from Biology, Chemistry, Physics, and Computer science </a:t>
            </a:r>
          </a:p>
          <a:p>
            <a:r>
              <a:rPr lang="en-GB" dirty="0">
                <a:latin typeface="Century Gothic" panose="020B0502020202020204" pitchFamily="34" charset="0"/>
              </a:rPr>
              <a:t>History or Geography </a:t>
            </a:r>
          </a:p>
          <a:p>
            <a:r>
              <a:rPr lang="en-GB" dirty="0">
                <a:latin typeface="Century Gothic" panose="020B0502020202020204" pitchFamily="34" charset="0"/>
              </a:rPr>
              <a:t>A language</a:t>
            </a:r>
            <a:endParaRPr lang="en-GB" dirty="0"/>
          </a:p>
        </p:txBody>
      </p:sp>
      <p:sp>
        <p:nvSpPr>
          <p:cNvPr id="9" name="TextBox 8"/>
          <p:cNvSpPr txBox="1"/>
          <p:nvPr/>
        </p:nvSpPr>
        <p:spPr>
          <a:xfrm>
            <a:off x="6892082" y="1011500"/>
            <a:ext cx="3652989" cy="5078313"/>
          </a:xfrm>
          <a:prstGeom prst="rect">
            <a:avLst/>
          </a:prstGeom>
          <a:solidFill>
            <a:schemeClr val="accent1">
              <a:lumMod val="20000"/>
              <a:lumOff val="80000"/>
            </a:schemeClr>
          </a:solidFill>
        </p:spPr>
        <p:txBody>
          <a:bodyPr wrap="square" rtlCol="0">
            <a:spAutoFit/>
          </a:bodyPr>
          <a:lstStyle/>
          <a:p>
            <a:r>
              <a:rPr lang="en-GB" b="1" dirty="0">
                <a:latin typeface="Century Gothic" panose="020B0502020202020204" pitchFamily="34" charset="0"/>
              </a:rPr>
              <a:t>WHAT IS THE EBACC? </a:t>
            </a:r>
            <a:r>
              <a:rPr lang="en-GB" dirty="0">
                <a:latin typeface="Century Gothic" panose="020B0502020202020204" pitchFamily="34" charset="0"/>
              </a:rPr>
              <a:t>The EBacc is not a qualification in its own right – it’s a combination of GCSE subjects, including a language, that offer an important range of knowledge and skills to young people. </a:t>
            </a:r>
          </a:p>
          <a:p>
            <a:endParaRPr lang="en-GB" dirty="0">
              <a:latin typeface="Century Gothic" panose="020B0502020202020204" pitchFamily="34" charset="0"/>
            </a:endParaRPr>
          </a:p>
          <a:p>
            <a:r>
              <a:rPr lang="en-GB" dirty="0">
                <a:latin typeface="Century Gothic" panose="020B0502020202020204" pitchFamily="34" charset="0"/>
              </a:rPr>
              <a:t>EBACC FUTURE PROOFS YOUR CHILD’S PROSPECTS</a:t>
            </a:r>
          </a:p>
          <a:p>
            <a:endParaRPr lang="en-GB" dirty="0">
              <a:latin typeface="Century Gothic" panose="020B0502020202020204" pitchFamily="34" charset="0"/>
            </a:endParaRPr>
          </a:p>
          <a:p>
            <a:r>
              <a:rPr lang="en-GB" dirty="0">
                <a:latin typeface="Century Gothic" panose="020B0502020202020204" pitchFamily="34" charset="0"/>
              </a:rPr>
              <a:t>For more information about the </a:t>
            </a:r>
            <a:r>
              <a:rPr lang="en-GB" dirty="0" err="1">
                <a:latin typeface="Century Gothic" panose="020B0502020202020204" pitchFamily="34" charset="0"/>
              </a:rPr>
              <a:t>Ebacc</a:t>
            </a:r>
            <a:r>
              <a:rPr lang="en-GB" dirty="0">
                <a:latin typeface="Century Gothic" panose="020B0502020202020204" pitchFamily="34" charset="0"/>
              </a:rPr>
              <a:t>, please read the leaflet on our website here: </a:t>
            </a:r>
            <a:r>
              <a:rPr lang="en-GB" dirty="0">
                <a:latin typeface="Century Gothic" panose="020B0502020202020204" pitchFamily="34" charset="0"/>
                <a:hlinkClick r:id="rId5"/>
              </a:rPr>
              <a:t>https://www.steds.org.uk/documents/dfe-guide-to-ebacc/</a:t>
            </a:r>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 y="5863277"/>
            <a:ext cx="609600" cy="609600"/>
          </a:xfrm>
          <a:prstGeom prst="rect">
            <a:avLst/>
          </a:prstGeom>
        </p:spPr>
      </p:pic>
    </p:spTree>
    <p:extLst>
      <p:ext uri="{BB962C8B-B14F-4D97-AF65-F5344CB8AC3E}">
        <p14:creationId xmlns:p14="http://schemas.microsoft.com/office/powerpoint/2010/main" val="1064121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4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836340" y="29463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latin typeface="Century Gothic" panose="020B0502020202020204" pitchFamily="34" charset="0"/>
            </a:endParaRP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a:p>
        </p:txBody>
      </p:sp>
      <p:sp>
        <p:nvSpPr>
          <p:cNvPr id="2" name="AutoShape 2" descr="GCSEs: How do the new 9-1 grades work? - B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GCSEs: How do the new 9-1 grades work? - BBC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0"/>
          <p:cNvSpPr>
            <a:spLocks noGrp="1"/>
          </p:cNvSpPr>
          <p:nvPr>
            <p:ph type="title"/>
          </p:nvPr>
        </p:nvSpPr>
        <p:spPr>
          <a:xfrm>
            <a:off x="381240" y="336632"/>
            <a:ext cx="10515600" cy="868673"/>
          </a:xfrm>
        </p:spPr>
        <p:txBody>
          <a:bodyPr/>
          <a:lstStyle/>
          <a:p>
            <a:r>
              <a:rPr lang="en-GB" b="1" dirty="0">
                <a:latin typeface="Century Gothic" panose="020B0502020202020204" pitchFamily="34" charset="0"/>
              </a:rPr>
              <a:t>What should I do first?</a:t>
            </a:r>
          </a:p>
        </p:txBody>
      </p:sp>
      <p:sp>
        <p:nvSpPr>
          <p:cNvPr id="12" name="Content Placeholder 11"/>
          <p:cNvSpPr>
            <a:spLocks noGrp="1"/>
          </p:cNvSpPr>
          <p:nvPr>
            <p:ph idx="1"/>
          </p:nvPr>
        </p:nvSpPr>
        <p:spPr>
          <a:xfrm>
            <a:off x="381240" y="1114230"/>
            <a:ext cx="10515600" cy="5361983"/>
          </a:xfrm>
        </p:spPr>
        <p:txBody>
          <a:bodyPr>
            <a:noAutofit/>
          </a:bodyPr>
          <a:lstStyle/>
          <a:p>
            <a:pPr marL="0" indent="0">
              <a:lnSpc>
                <a:spcPct val="120000"/>
              </a:lnSpc>
              <a:spcBef>
                <a:spcPts val="600"/>
              </a:spcBef>
              <a:buNone/>
            </a:pPr>
            <a:r>
              <a:rPr lang="en-GB" sz="1400" b="1" dirty="0">
                <a:latin typeface="Century Gothic" panose="020B0502020202020204" pitchFamily="34" charset="0"/>
              </a:rPr>
              <a:t>1. Read the Options Booklet</a:t>
            </a:r>
          </a:p>
          <a:p>
            <a:pPr marL="0" indent="0">
              <a:lnSpc>
                <a:spcPct val="120000"/>
              </a:lnSpc>
              <a:spcBef>
                <a:spcPts val="600"/>
              </a:spcBef>
              <a:buNone/>
            </a:pPr>
            <a:r>
              <a:rPr lang="en-GB" sz="1400" dirty="0">
                <a:latin typeface="Century Gothic" panose="020B0502020202020204" pitchFamily="34" charset="0"/>
              </a:rPr>
              <a:t>The Options booklet provides detailed information about the options process as well as all the courses offered. There is also a Q&amp;A section that aims to address any additional queries. </a:t>
            </a:r>
          </a:p>
          <a:p>
            <a:pPr marL="0" indent="0">
              <a:lnSpc>
                <a:spcPct val="120000"/>
              </a:lnSpc>
              <a:spcBef>
                <a:spcPts val="600"/>
              </a:spcBef>
              <a:buNone/>
            </a:pPr>
            <a:r>
              <a:rPr lang="en-GB" sz="1400" u="sng" dirty="0">
                <a:hlinkClick r:id="rId5"/>
              </a:rPr>
              <a:t>https://www.steds.org.uk/curriculum/ks4-options/</a:t>
            </a:r>
            <a:endParaRPr lang="en-GB" sz="1400" dirty="0">
              <a:latin typeface="Century Gothic" panose="020B0502020202020204" pitchFamily="34" charset="0"/>
            </a:endParaRPr>
          </a:p>
          <a:p>
            <a:pPr marL="0" indent="0">
              <a:lnSpc>
                <a:spcPct val="120000"/>
              </a:lnSpc>
              <a:spcBef>
                <a:spcPts val="600"/>
              </a:spcBef>
              <a:buNone/>
            </a:pPr>
            <a:r>
              <a:rPr lang="en-GB" sz="1400" b="1" dirty="0">
                <a:latin typeface="Century Gothic" panose="020B0502020202020204" pitchFamily="34" charset="0"/>
              </a:rPr>
              <a:t>2. Look at your Monitoring and HOPE Report</a:t>
            </a:r>
          </a:p>
          <a:p>
            <a:pPr marL="0" indent="0">
              <a:lnSpc>
                <a:spcPct val="120000"/>
              </a:lnSpc>
              <a:spcBef>
                <a:spcPts val="600"/>
              </a:spcBef>
              <a:buNone/>
            </a:pPr>
            <a:r>
              <a:rPr lang="en-GB" sz="1400" dirty="0">
                <a:latin typeface="Century Gothic" panose="020B0502020202020204" pitchFamily="34" charset="0"/>
              </a:rPr>
              <a:t>Use this information to guide your decisions. Think about where you are making good progress, what you enjoy and where you feel your strengths lie.</a:t>
            </a:r>
          </a:p>
          <a:p>
            <a:pPr marL="0" indent="0">
              <a:lnSpc>
                <a:spcPct val="120000"/>
              </a:lnSpc>
              <a:spcBef>
                <a:spcPts val="600"/>
              </a:spcBef>
              <a:buNone/>
            </a:pPr>
            <a:r>
              <a:rPr lang="en-GB" sz="1400" dirty="0">
                <a:latin typeface="Century Gothic" panose="020B0502020202020204" pitchFamily="34" charset="0"/>
              </a:rPr>
              <a:t>Look at your HOPE report. Grades 1 and 2 suggest that you engage well with your learning.</a:t>
            </a:r>
          </a:p>
          <a:p>
            <a:pPr marL="0" indent="0">
              <a:lnSpc>
                <a:spcPct val="120000"/>
              </a:lnSpc>
              <a:spcBef>
                <a:spcPts val="600"/>
              </a:spcBef>
              <a:buNone/>
            </a:pPr>
            <a:r>
              <a:rPr lang="en-GB" sz="1400" b="1" dirty="0">
                <a:latin typeface="Century Gothic" panose="020B0502020202020204" pitchFamily="34" charset="0"/>
              </a:rPr>
              <a:t>3. Have lots of discussions</a:t>
            </a:r>
          </a:p>
          <a:p>
            <a:pPr marL="0" indent="0">
              <a:lnSpc>
                <a:spcPct val="120000"/>
              </a:lnSpc>
              <a:spcBef>
                <a:spcPts val="600"/>
              </a:spcBef>
              <a:buNone/>
            </a:pPr>
            <a:r>
              <a:rPr lang="en-GB" sz="1400" dirty="0">
                <a:latin typeface="Century Gothic" panose="020B0502020202020204" pitchFamily="34" charset="0"/>
              </a:rPr>
              <a:t>What do you enjoy? What subjects might you want to take in the Sixth Form? </a:t>
            </a:r>
          </a:p>
          <a:p>
            <a:pPr marL="0" indent="0">
              <a:lnSpc>
                <a:spcPct val="120000"/>
              </a:lnSpc>
              <a:spcBef>
                <a:spcPts val="600"/>
              </a:spcBef>
              <a:buNone/>
            </a:pPr>
            <a:r>
              <a:rPr lang="en-GB" sz="1400" dirty="0">
                <a:latin typeface="Century Gothic" panose="020B0502020202020204" pitchFamily="34" charset="0"/>
              </a:rPr>
              <a:t>Do you want to go to University? Complete an Apprenticeship? What might you want to do as a career? Do you want to keep your options open? A piece of advice – don’t make decisions on the options you choose based only on the teachers you like.  The timetable for next academic year is not yet written and we do not know which teachers will be teaching Year 10 yet.  </a:t>
            </a:r>
          </a:p>
          <a:p>
            <a:pPr marL="0" indent="0">
              <a:lnSpc>
                <a:spcPct val="120000"/>
              </a:lnSpc>
              <a:spcBef>
                <a:spcPts val="600"/>
              </a:spcBef>
              <a:buNone/>
            </a:pPr>
            <a:r>
              <a:rPr lang="en-GB" sz="1400" b="1" dirty="0">
                <a:latin typeface="Century Gothic" panose="020B0502020202020204" pitchFamily="34" charset="0"/>
              </a:rPr>
              <a:t>4. Research </a:t>
            </a:r>
          </a:p>
          <a:p>
            <a:pPr marL="0" indent="0">
              <a:lnSpc>
                <a:spcPct val="120000"/>
              </a:lnSpc>
              <a:spcBef>
                <a:spcPts val="600"/>
              </a:spcBef>
              <a:buNone/>
            </a:pPr>
            <a:r>
              <a:rPr lang="en-GB" sz="1400" dirty="0">
                <a:latin typeface="Century Gothic" panose="020B0502020202020204" pitchFamily="34" charset="0"/>
              </a:rPr>
              <a:t>Research potential careers and the qualifications you will need using Unifrog. Look at entrance requirements for our Sixth Form.</a:t>
            </a:r>
          </a:p>
        </p:txBody>
      </p:sp>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06816" y="3621531"/>
            <a:ext cx="609600" cy="609600"/>
          </a:xfrm>
          <a:prstGeom prst="rect">
            <a:avLst/>
          </a:prstGeom>
        </p:spPr>
      </p:pic>
    </p:spTree>
    <p:extLst>
      <p:ext uri="{BB962C8B-B14F-4D97-AF65-F5344CB8AC3E}">
        <p14:creationId xmlns:p14="http://schemas.microsoft.com/office/powerpoint/2010/main" val="2057719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73"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836340" y="29463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latin typeface="Century Gothic" panose="020B0502020202020204" pitchFamily="34" charset="0"/>
            </a:endParaRP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a:p>
        </p:txBody>
      </p:sp>
      <p:sp>
        <p:nvSpPr>
          <p:cNvPr id="2" name="AutoShape 2" descr="GCSEs: How do the new 9-1 grades work? - B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GCSEs: How do the new 9-1 grades work? - BBC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0"/>
          <p:cNvSpPr>
            <a:spLocks noGrp="1"/>
          </p:cNvSpPr>
          <p:nvPr>
            <p:ph type="title"/>
          </p:nvPr>
        </p:nvSpPr>
        <p:spPr>
          <a:xfrm>
            <a:off x="381240" y="336632"/>
            <a:ext cx="10515600" cy="868673"/>
          </a:xfrm>
        </p:spPr>
        <p:txBody>
          <a:bodyPr/>
          <a:lstStyle/>
          <a:p>
            <a:r>
              <a:rPr lang="en-GB" b="1" dirty="0">
                <a:latin typeface="Century Gothic" panose="020B0502020202020204" pitchFamily="34" charset="0"/>
              </a:rPr>
              <a:t>The Curriculum</a:t>
            </a:r>
          </a:p>
        </p:txBody>
      </p:sp>
      <p:sp>
        <p:nvSpPr>
          <p:cNvPr id="12" name="Content Placeholder 11"/>
          <p:cNvSpPr>
            <a:spLocks noGrp="1"/>
          </p:cNvSpPr>
          <p:nvPr>
            <p:ph idx="1"/>
          </p:nvPr>
        </p:nvSpPr>
        <p:spPr>
          <a:xfrm>
            <a:off x="403732" y="1065501"/>
            <a:ext cx="10515600" cy="5624202"/>
          </a:xfrm>
        </p:spPr>
        <p:txBody>
          <a:bodyPr vert="horz" lIns="91440" tIns="45720" rIns="91440" bIns="45720" rtlCol="0" anchor="t">
            <a:normAutofit fontScale="92500"/>
          </a:bodyPr>
          <a:lstStyle/>
          <a:p>
            <a:pPr marL="0" indent="0">
              <a:lnSpc>
                <a:spcPct val="110000"/>
              </a:lnSpc>
              <a:buNone/>
            </a:pPr>
            <a:r>
              <a:rPr lang="en-GB" sz="2200" b="1" dirty="0">
                <a:latin typeface="Century Gothic" panose="020B0502020202020204" pitchFamily="34" charset="0"/>
              </a:rPr>
              <a:t>All students </a:t>
            </a:r>
            <a:r>
              <a:rPr lang="en-GB" sz="2200" dirty="0">
                <a:latin typeface="Century Gothic" panose="020B0502020202020204" pitchFamily="34" charset="0"/>
              </a:rPr>
              <a:t>study English, Maths and Science.</a:t>
            </a:r>
          </a:p>
          <a:p>
            <a:pPr marL="0" indent="0">
              <a:lnSpc>
                <a:spcPct val="110000"/>
              </a:lnSpc>
              <a:buNone/>
            </a:pPr>
            <a:r>
              <a:rPr lang="en-GB" sz="2200" dirty="0">
                <a:latin typeface="Century Gothic"/>
              </a:rPr>
              <a:t>In addition, students study GCSE Religious Studies. Students began this course in September 2024 and will complete the GCSE at the end of Year 10 (Summer 2026).</a:t>
            </a:r>
          </a:p>
          <a:p>
            <a:pPr marL="0" indent="0">
              <a:lnSpc>
                <a:spcPct val="110000"/>
              </a:lnSpc>
              <a:buNone/>
            </a:pPr>
            <a:endParaRPr lang="en-GB" sz="2200" dirty="0">
              <a:latin typeface="Century Gothic" panose="020B0502020202020204" pitchFamily="34" charset="0"/>
            </a:endParaRPr>
          </a:p>
          <a:p>
            <a:pPr marL="0" indent="0">
              <a:lnSpc>
                <a:spcPct val="110000"/>
              </a:lnSpc>
              <a:buNone/>
            </a:pPr>
            <a:r>
              <a:rPr lang="en-GB" sz="2200" b="1" dirty="0">
                <a:latin typeface="Century Gothic"/>
              </a:rPr>
              <a:t>Languages</a:t>
            </a:r>
            <a:r>
              <a:rPr lang="en-GB" sz="2200" dirty="0">
                <a:latin typeface="Century Gothic"/>
              </a:rPr>
              <a:t> – the majority of students will continue with their language at GCSE as part of a broad and balanced curriculum. </a:t>
            </a:r>
          </a:p>
          <a:p>
            <a:pPr marL="0" indent="0">
              <a:lnSpc>
                <a:spcPct val="110000"/>
              </a:lnSpc>
              <a:buNone/>
            </a:pPr>
            <a:r>
              <a:rPr lang="en-GB" sz="2200" dirty="0">
                <a:latin typeface="Century Gothic" panose="020B0502020202020204" pitchFamily="34" charset="0"/>
              </a:rPr>
              <a:t>In a very small number of cases, we may advise that a student drop the study of a language to focus on their other subjects. We will communicate this with students and parents/carers where we feel this may be appropriate. </a:t>
            </a:r>
          </a:p>
          <a:p>
            <a:pPr marL="0" indent="0">
              <a:lnSpc>
                <a:spcPct val="110000"/>
              </a:lnSpc>
              <a:buNone/>
            </a:pPr>
            <a:r>
              <a:rPr lang="en-GB" sz="2200" b="1" dirty="0">
                <a:latin typeface="Century Gothic"/>
              </a:rPr>
              <a:t>Science</a:t>
            </a:r>
            <a:r>
              <a:rPr lang="en-GB" sz="2200" dirty="0">
                <a:latin typeface="Century Gothic"/>
              </a:rPr>
              <a:t> – all students study Science as part of the core curriculum.</a:t>
            </a:r>
          </a:p>
          <a:p>
            <a:pPr marL="0" indent="0">
              <a:lnSpc>
                <a:spcPct val="70000"/>
              </a:lnSpc>
              <a:buNone/>
            </a:pPr>
            <a:r>
              <a:rPr lang="en-GB" sz="2200" b="1" dirty="0">
                <a:latin typeface="Century Gothic" panose="020B0502020202020204" pitchFamily="34" charset="0"/>
              </a:rPr>
              <a:t>Option choices </a:t>
            </a:r>
            <a:endParaRPr lang="en-GB" sz="2200" dirty="0">
              <a:latin typeface="Century Gothic" panose="020B0502020202020204" pitchFamily="34" charset="0"/>
            </a:endParaRPr>
          </a:p>
          <a:p>
            <a:pPr marL="0" indent="0">
              <a:lnSpc>
                <a:spcPct val="70000"/>
              </a:lnSpc>
              <a:buNone/>
            </a:pPr>
            <a:r>
              <a:rPr lang="en-GB" sz="2200" b="1" dirty="0">
                <a:latin typeface="Century Gothic" panose="020B0502020202020204" pitchFamily="34" charset="0"/>
              </a:rPr>
              <a:t>Humanities</a:t>
            </a:r>
            <a:r>
              <a:rPr lang="en-GB" sz="2200" dirty="0">
                <a:latin typeface="Century Gothic" panose="020B0502020202020204" pitchFamily="34" charset="0"/>
              </a:rPr>
              <a:t>: students will choose either History or Geography </a:t>
            </a:r>
          </a:p>
          <a:p>
            <a:pPr marL="0" indent="0">
              <a:lnSpc>
                <a:spcPct val="110000"/>
              </a:lnSpc>
              <a:buNone/>
            </a:pPr>
            <a:r>
              <a:rPr lang="en-GB" sz="2200" b="1" dirty="0">
                <a:latin typeface="Century Gothic" panose="020B0502020202020204" pitchFamily="34" charset="0"/>
              </a:rPr>
              <a:t>Open choices</a:t>
            </a:r>
            <a:r>
              <a:rPr lang="en-GB" sz="2200" dirty="0">
                <a:latin typeface="Century Gothic" panose="020B0502020202020204" pitchFamily="34" charset="0"/>
              </a:rPr>
              <a:t>: Students will </a:t>
            </a:r>
            <a:r>
              <a:rPr lang="en-GB" sz="2200" u="sng" dirty="0">
                <a:latin typeface="Century Gothic" panose="020B0502020202020204" pitchFamily="34" charset="0"/>
              </a:rPr>
              <a:t>rank</a:t>
            </a:r>
            <a:r>
              <a:rPr lang="en-GB" sz="2200" dirty="0">
                <a:latin typeface="Century Gothic" panose="020B0502020202020204" pitchFamily="34" charset="0"/>
              </a:rPr>
              <a:t> these in order of preference (1&amp;2 preferred choices; 3, 4 &amp; 5 reserve choices)</a:t>
            </a:r>
          </a:p>
          <a:p>
            <a:pPr marL="0" indent="0">
              <a:buNone/>
            </a:pPr>
            <a:endParaRPr lang="en-GB" sz="2200" dirty="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0375" y="6128533"/>
            <a:ext cx="609600" cy="609600"/>
          </a:xfrm>
          <a:prstGeom prst="rect">
            <a:avLst/>
          </a:prstGeom>
        </p:spPr>
      </p:pic>
    </p:spTree>
    <p:extLst>
      <p:ext uri="{BB962C8B-B14F-4D97-AF65-F5344CB8AC3E}">
        <p14:creationId xmlns:p14="http://schemas.microsoft.com/office/powerpoint/2010/main" val="667463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13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058" y="89210"/>
            <a:ext cx="12032165" cy="6679580"/>
            <a:chOff x="78058" y="89210"/>
            <a:chExt cx="12032165" cy="6679580"/>
          </a:xfrm>
        </p:grpSpPr>
        <p:pic>
          <p:nvPicPr>
            <p:cNvPr id="4" name="Picture 3"/>
            <p:cNvPicPr>
              <a:picLocks noChangeAspect="1"/>
            </p:cNvPicPr>
            <p:nvPr/>
          </p:nvPicPr>
          <p:blipFill>
            <a:blip r:embed="rId4"/>
            <a:stretch>
              <a:fillRect/>
            </a:stretch>
          </p:blipFill>
          <p:spPr>
            <a:xfrm>
              <a:off x="10484864" y="4945224"/>
              <a:ext cx="1394168" cy="1548882"/>
            </a:xfrm>
            <a:prstGeom prst="rect">
              <a:avLst/>
            </a:prstGeom>
          </p:spPr>
        </p:pic>
        <p:sp>
          <p:nvSpPr>
            <p:cNvPr id="5" name="Rectangle 4"/>
            <p:cNvSpPr/>
            <p:nvPr/>
          </p:nvSpPr>
          <p:spPr>
            <a:xfrm>
              <a:off x="78058" y="89210"/>
              <a:ext cx="12032165" cy="6679580"/>
            </a:xfrm>
            <a:prstGeom prst="rect">
              <a:avLst/>
            </a:prstGeom>
            <a:noFill/>
            <a:ln w="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7" name="Title 1"/>
          <p:cNvSpPr txBox="1">
            <a:spLocks/>
          </p:cNvSpPr>
          <p:nvPr/>
        </p:nvSpPr>
        <p:spPr>
          <a:xfrm>
            <a:off x="836340" y="29463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dirty="0">
              <a:latin typeface="Century Gothic" panose="020B0502020202020204" pitchFamily="34" charset="0"/>
            </a:endParaRPr>
          </a:p>
        </p:txBody>
      </p:sp>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3200" dirty="0"/>
          </a:p>
        </p:txBody>
      </p:sp>
      <p:sp>
        <p:nvSpPr>
          <p:cNvPr id="2" name="AutoShape 2" descr="GCSEs: How do the new 9-1 grades work? - BBC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GCSEs: How do the new 9-1 grades work? - BBC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0"/>
          <p:cNvSpPr>
            <a:spLocks noGrp="1"/>
          </p:cNvSpPr>
          <p:nvPr>
            <p:ph type="title"/>
          </p:nvPr>
        </p:nvSpPr>
        <p:spPr>
          <a:xfrm>
            <a:off x="307975" y="125639"/>
            <a:ext cx="10515600" cy="868673"/>
          </a:xfrm>
        </p:spPr>
        <p:txBody>
          <a:bodyPr>
            <a:noAutofit/>
          </a:bodyPr>
          <a:lstStyle/>
          <a:p>
            <a:r>
              <a:rPr lang="en-GB" sz="3200" b="1" dirty="0">
                <a:latin typeface="Century Gothic" panose="020B0502020202020204" pitchFamily="34" charset="0"/>
              </a:rPr>
              <a:t>St Edward’s Academy Sixth Form</a:t>
            </a:r>
          </a:p>
        </p:txBody>
      </p:sp>
      <p:sp>
        <p:nvSpPr>
          <p:cNvPr id="12" name="Content Placeholder 11"/>
          <p:cNvSpPr>
            <a:spLocks noGrp="1"/>
          </p:cNvSpPr>
          <p:nvPr>
            <p:ph idx="1"/>
          </p:nvPr>
        </p:nvSpPr>
        <p:spPr>
          <a:xfrm>
            <a:off x="215698" y="840675"/>
            <a:ext cx="10796291" cy="5811795"/>
          </a:xfrm>
        </p:spPr>
        <p:txBody>
          <a:bodyPr vert="horz" lIns="91440" tIns="45720" rIns="91440" bIns="45720" rtlCol="0" anchor="t">
            <a:noAutofit/>
          </a:bodyPr>
          <a:lstStyle/>
          <a:p>
            <a:pPr marL="0" indent="0">
              <a:lnSpc>
                <a:spcPct val="100000"/>
              </a:lnSpc>
              <a:buNone/>
            </a:pPr>
            <a:r>
              <a:rPr lang="en-GB" sz="1800" dirty="0">
                <a:latin typeface="Century Gothic"/>
              </a:rPr>
              <a:t>We know many of you look forward to attending our Sixth Form in just over two years time.</a:t>
            </a:r>
          </a:p>
          <a:p>
            <a:pPr marL="0" indent="0">
              <a:lnSpc>
                <a:spcPct val="100000"/>
              </a:lnSpc>
              <a:buNone/>
            </a:pPr>
            <a:endParaRPr lang="en-GB" sz="600" dirty="0">
              <a:latin typeface="Century Gothic" panose="020B0502020202020204" pitchFamily="34" charset="0"/>
            </a:endParaRPr>
          </a:p>
          <a:p>
            <a:pPr marL="0" indent="0">
              <a:lnSpc>
                <a:spcPct val="100000"/>
              </a:lnSpc>
              <a:buNone/>
            </a:pPr>
            <a:r>
              <a:rPr lang="en-GB" sz="1800" dirty="0">
                <a:latin typeface="Century Gothic" panose="020B0502020202020204" pitchFamily="34" charset="0"/>
              </a:rPr>
              <a:t>Learning at St Edward’s is not just about academic qualifications - it is about developing you as a whole student and ensuring you go on to excel in every aspect in your future life.</a:t>
            </a:r>
          </a:p>
          <a:p>
            <a:pPr marL="0" indent="0">
              <a:lnSpc>
                <a:spcPct val="100000"/>
              </a:lnSpc>
              <a:buNone/>
            </a:pPr>
            <a:endParaRPr lang="en-GB" sz="800" dirty="0">
              <a:latin typeface="Century Gothic" panose="020B0502020202020204" pitchFamily="34" charset="0"/>
            </a:endParaRPr>
          </a:p>
          <a:p>
            <a:pPr marL="0" indent="0">
              <a:lnSpc>
                <a:spcPct val="100000"/>
              </a:lnSpc>
              <a:buNone/>
            </a:pPr>
            <a:r>
              <a:rPr lang="en-GB" sz="1800" dirty="0">
                <a:latin typeface="Century Gothic"/>
              </a:rPr>
              <a:t>Here, in our Sixth Form, we aim to develop the whole person and many of the wider skills needed in life.  These </a:t>
            </a:r>
            <a:r>
              <a:rPr lang="en-GB" sz="1800">
                <a:latin typeface="Century Gothic"/>
              </a:rPr>
              <a:t>include</a:t>
            </a:r>
            <a:r>
              <a:rPr lang="en-GB" sz="1800" dirty="0">
                <a:latin typeface="Century Gothic"/>
              </a:rPr>
              <a:t> public speaking, event management, charity fundraising, mentoring and working with the wider community.</a:t>
            </a:r>
          </a:p>
          <a:p>
            <a:pPr marL="0" indent="0">
              <a:lnSpc>
                <a:spcPct val="100000"/>
              </a:lnSpc>
              <a:buNone/>
            </a:pPr>
            <a:endParaRPr lang="en-GB" sz="700" dirty="0">
              <a:latin typeface="Century Gothic" panose="020B0502020202020204" pitchFamily="34" charset="0"/>
            </a:endParaRPr>
          </a:p>
          <a:p>
            <a:pPr marL="0" indent="0">
              <a:lnSpc>
                <a:spcPct val="100000"/>
              </a:lnSpc>
              <a:buNone/>
            </a:pPr>
            <a:r>
              <a:rPr lang="en-GB" sz="1800" dirty="0">
                <a:latin typeface="Century Gothic" panose="020B0502020202020204" pitchFamily="34" charset="0"/>
              </a:rPr>
              <a:t>Our vision for St Edward’s is one of HOPE – we strive to become the best that we can be through Humanity, Optimism, Perseverance and Excellence and develop so that we can live ‘Life in all its Fullness’.  We make sure that we know every child and are there to support and guide them on the pathway from childhood to self-realisation as a young adult. </a:t>
            </a:r>
          </a:p>
          <a:p>
            <a:pPr marL="0" indent="0">
              <a:buNone/>
            </a:pPr>
            <a:endParaRPr lang="en-GB" sz="1800" dirty="0">
              <a:latin typeface="Century Gothic" panose="020B0502020202020204" pitchFamily="34" charset="0"/>
            </a:endParaRPr>
          </a:p>
          <a:p>
            <a:pPr marL="0" indent="0">
              <a:lnSpc>
                <a:spcPct val="100000"/>
              </a:lnSpc>
              <a:buNone/>
            </a:pPr>
            <a:r>
              <a:rPr lang="en-GB" sz="1800" dirty="0">
                <a:latin typeface="Century Gothic"/>
              </a:rPr>
              <a:t>Academic excellence is just as important as social development - all areas we take pride in and hope you will develop across a seven-year learning journey with us.</a:t>
            </a:r>
          </a:p>
          <a:p>
            <a:pPr marL="0" indent="0">
              <a:buNone/>
            </a:pPr>
            <a:r>
              <a:rPr lang="en-GB" sz="1800" dirty="0">
                <a:latin typeface="Century Gothic" panose="020B0502020202020204" pitchFamily="34" charset="0"/>
              </a:rPr>
              <a:t>The next two slides show our current entry requirements for the Sixth Form.</a:t>
            </a: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18841" y="5796230"/>
            <a:ext cx="609600" cy="609600"/>
          </a:xfrm>
          <a:prstGeom prst="rect">
            <a:avLst/>
          </a:prstGeom>
        </p:spPr>
      </p:pic>
    </p:spTree>
    <p:extLst>
      <p:ext uri="{BB962C8B-B14F-4D97-AF65-F5344CB8AC3E}">
        <p14:creationId xmlns:p14="http://schemas.microsoft.com/office/powerpoint/2010/main" val="3194685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51"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TotalTime>
  <Words>1575</Words>
  <Application>Microsoft Office PowerPoint</Application>
  <PresentationFormat>Widescreen</PresentationFormat>
  <Paragraphs>156</Paragraphs>
  <Slides>15</Slides>
  <Notes>0</Notes>
  <HiddenSlides>0</HiddenSlides>
  <MMClips>13</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Year 9 Options 2025-2027</vt:lpstr>
      <vt:lpstr>PowerPoint Presentation</vt:lpstr>
      <vt:lpstr>PowerPoint Presentation</vt:lpstr>
      <vt:lpstr>Life in all its fullness</vt:lpstr>
      <vt:lpstr>PowerPoint Presentation</vt:lpstr>
      <vt:lpstr>PowerPoint Presentation</vt:lpstr>
      <vt:lpstr>What should I do first?</vt:lpstr>
      <vt:lpstr>The Curriculum</vt:lpstr>
      <vt:lpstr>St Edward’s Academy Sixth Form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Kendrick-White</dc:creator>
  <cp:lastModifiedBy>Samantha Holt</cp:lastModifiedBy>
  <cp:revision>114</cp:revision>
  <cp:lastPrinted>2020-04-21T08:43:26Z</cp:lastPrinted>
  <dcterms:created xsi:type="dcterms:W3CDTF">2019-02-07T10:26:03Z</dcterms:created>
  <dcterms:modified xsi:type="dcterms:W3CDTF">2025-05-16T09:44:29Z</dcterms:modified>
</cp:coreProperties>
</file>